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0"/>
  </p:notesMasterIdLst>
  <p:handoutMasterIdLst>
    <p:handoutMasterId r:id="rId41"/>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22" r:id="rId14"/>
    <p:sldId id="315" r:id="rId15"/>
    <p:sldId id="295" r:id="rId16"/>
    <p:sldId id="320" r:id="rId17"/>
    <p:sldId id="323" r:id="rId18"/>
    <p:sldId id="324" r:id="rId19"/>
    <p:sldId id="325" r:id="rId20"/>
    <p:sldId id="326" r:id="rId21"/>
    <p:sldId id="327" r:id="rId22"/>
    <p:sldId id="303" r:id="rId23"/>
    <p:sldId id="316" r:id="rId24"/>
    <p:sldId id="302" r:id="rId25"/>
    <p:sldId id="329" r:id="rId26"/>
    <p:sldId id="330" r:id="rId27"/>
    <p:sldId id="331" r:id="rId28"/>
    <p:sldId id="332" r:id="rId29"/>
    <p:sldId id="317" r:id="rId30"/>
    <p:sldId id="318" r:id="rId31"/>
    <p:sldId id="336" r:id="rId32"/>
    <p:sldId id="333" r:id="rId33"/>
    <p:sldId id="334" r:id="rId34"/>
    <p:sldId id="272" r:id="rId35"/>
    <p:sldId id="301" r:id="rId36"/>
    <p:sldId id="273" r:id="rId37"/>
    <p:sldId id="281" r:id="rId38"/>
    <p:sldId id="27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04" y="2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a:t>Basics SQL Commands Demo</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487CC93-A5B4-4EC3-8537-E445948F8F94}">
      <dgm:prSet/>
      <dgm:spPr/>
      <dgm:t>
        <a:bodyPr/>
        <a:lstStyle/>
        <a:p>
          <a:r>
            <a:rPr lang="en-US" dirty="0"/>
            <a:t>Activity</a:t>
          </a:r>
        </a:p>
      </dgm:t>
    </dgm:pt>
    <dgm:pt modelId="{587F1184-37E7-4909-BE93-263A514EDAE2}" type="parTrans" cxnId="{677843F0-393A-4478-AE6F-96AA5667AD16}">
      <dgm:prSet/>
      <dgm:spPr/>
      <dgm:t>
        <a:bodyPr/>
        <a:lstStyle/>
        <a:p>
          <a:endParaRPr lang="en-US"/>
        </a:p>
      </dgm:t>
    </dgm:pt>
    <dgm:pt modelId="{10889230-8AF3-4324-888B-8FFB58D73C2B}" type="sibTrans" cxnId="{677843F0-393A-4478-AE6F-96AA5667AD16}">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DFBBD9D7-49C0-4D9A-964A-0C194858EE52}">
      <dgm:prSet/>
      <dgm:spPr/>
      <dgm:t>
        <a:bodyPr/>
        <a:lstStyle/>
        <a:p>
          <a:r>
            <a:rPr lang="en-US" dirty="0"/>
            <a:t>Answers										</a:t>
          </a:r>
        </a:p>
      </dgm:t>
    </dgm:pt>
    <dgm:pt modelId="{EC0090D2-FCCC-4F45-944C-ADD21A4B4DDB}" type="parTrans" cxnId="{BB7B5264-775C-4EA9-84D6-C03CE5C041FF}">
      <dgm:prSet/>
      <dgm:spPr/>
      <dgm:t>
        <a:bodyPr/>
        <a:lstStyle/>
        <a:p>
          <a:endParaRPr lang="en-US"/>
        </a:p>
      </dgm:t>
    </dgm:pt>
    <dgm:pt modelId="{F9C715C3-ADE2-4555-9C41-1C9C3189FD0C}" type="sibTrans" cxnId="{BB7B5264-775C-4EA9-84D6-C03CE5C041FF}">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11"/>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11"/>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11"/>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11"/>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11"/>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11"/>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11"/>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11"/>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11"/>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11"/>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11"/>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11"/>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11"/>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11"/>
      <dgm:spPr/>
    </dgm:pt>
    <dgm:pt modelId="{12415A9B-C927-402A-ACE7-F5E9DF813990}" type="pres">
      <dgm:prSet presAssocID="{C5549C8F-CFB3-4E03-A127-BC91A8136CBB}" presName="vert1" presStyleCnt="0"/>
      <dgm:spPr/>
    </dgm:pt>
    <dgm:pt modelId="{44F2F56B-1D81-4B62-B08D-9AE07A4DB66C}" type="pres">
      <dgm:prSet presAssocID="{7487CC93-A5B4-4EC3-8537-E445948F8F94}" presName="thickLine" presStyleLbl="alignNode1" presStyleIdx="7" presStyleCnt="11"/>
      <dgm:spPr/>
    </dgm:pt>
    <dgm:pt modelId="{7B729A01-654A-4A55-A9D7-5A9083669BAA}" type="pres">
      <dgm:prSet presAssocID="{7487CC93-A5B4-4EC3-8537-E445948F8F94}" presName="horz1" presStyleCnt="0"/>
      <dgm:spPr/>
    </dgm:pt>
    <dgm:pt modelId="{31BED976-596F-4865-B6B9-E69FA2FBA047}" type="pres">
      <dgm:prSet presAssocID="{7487CC93-A5B4-4EC3-8537-E445948F8F94}" presName="tx1" presStyleLbl="revTx" presStyleIdx="7" presStyleCnt="11"/>
      <dgm:spPr/>
    </dgm:pt>
    <dgm:pt modelId="{C1D45D9B-BA30-4589-9843-AA8C40298062}" type="pres">
      <dgm:prSet presAssocID="{7487CC93-A5B4-4EC3-8537-E445948F8F94}" presName="vert1" presStyleCnt="0"/>
      <dgm:spPr/>
    </dgm:pt>
    <dgm:pt modelId="{C92401DA-A6E4-45C7-B055-B53CCE07BEAD}" type="pres">
      <dgm:prSet presAssocID="{DFBBD9D7-49C0-4D9A-964A-0C194858EE52}" presName="thickLine" presStyleLbl="alignNode1" presStyleIdx="8" presStyleCnt="11"/>
      <dgm:spPr/>
    </dgm:pt>
    <dgm:pt modelId="{B5CA7772-6A97-4A06-ABD1-E165A2CDB6D1}" type="pres">
      <dgm:prSet presAssocID="{DFBBD9D7-49C0-4D9A-964A-0C194858EE52}" presName="horz1" presStyleCnt="0"/>
      <dgm:spPr/>
    </dgm:pt>
    <dgm:pt modelId="{514479F4-F21A-4B10-A8F1-C29772F90D7F}" type="pres">
      <dgm:prSet presAssocID="{DFBBD9D7-49C0-4D9A-964A-0C194858EE52}" presName="tx1" presStyleLbl="revTx" presStyleIdx="8" presStyleCnt="11"/>
      <dgm:spPr/>
    </dgm:pt>
    <dgm:pt modelId="{9462A45A-DDBF-4167-BB57-05DA2939D890}" type="pres">
      <dgm:prSet presAssocID="{DFBBD9D7-49C0-4D9A-964A-0C194858EE52}" presName="vert1" presStyleCnt="0"/>
      <dgm:spPr/>
    </dgm:pt>
    <dgm:pt modelId="{7A169D07-AAA1-4D4D-8C19-90A6DE9128F5}" type="pres">
      <dgm:prSet presAssocID="{5D82AA14-609C-43AB-9780-F3B90639FD2E}" presName="thickLine" presStyleLbl="alignNode1" presStyleIdx="9" presStyleCnt="11"/>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9" presStyleCnt="11"/>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10" presStyleCnt="11"/>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10" presStyleCnt="11"/>
      <dgm:spPr/>
    </dgm:pt>
    <dgm:pt modelId="{098F86D9-8C37-4AFA-B266-CC23C02E369C}" type="pres">
      <dgm:prSet presAssocID="{79B90CAF-CF60-490D-83EF-9A4AEEDD6E7B}" presName="vert1" presStyleCnt="0"/>
      <dgm:spPr/>
    </dgm:pt>
  </dgm:ptLst>
  <dgm:cxnLst>
    <dgm:cxn modelId="{A8802907-9203-4023-BAD6-9F8208F12959}" type="presOf" srcId="{DFBBD9D7-49C0-4D9A-964A-0C194858EE52}" destId="{514479F4-F21A-4B10-A8F1-C29772F90D7F}" srcOrd="0" destOrd="0" presId="urn:microsoft.com/office/officeart/2008/layout/LinedLi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10"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BB7B5264-775C-4EA9-84D6-C03CE5C041FF}" srcId="{62A9F197-DE40-40E2-9450-4619EB3D789C}" destId="{DFBBD9D7-49C0-4D9A-964A-0C194858EE52}" srcOrd="8" destOrd="0" parTransId="{EC0090D2-FCCC-4F45-944C-ADD21A4B4DDB}" sibTransId="{F9C715C3-ADE2-4555-9C41-1C9C3189FD0C}"/>
    <dgm:cxn modelId="{3480BE67-B306-4C65-94EA-264FD4365D70}" type="presOf" srcId="{7487CC93-A5B4-4EC3-8537-E445948F8F94}" destId="{31BED976-596F-4865-B6B9-E69FA2FBA047}"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9"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677843F0-393A-4478-AE6F-96AA5667AD16}" srcId="{62A9F197-DE40-40E2-9450-4619EB3D789C}" destId="{7487CC93-A5B4-4EC3-8537-E445948F8F94}" srcOrd="7" destOrd="0" parTransId="{587F1184-37E7-4909-BE93-263A514EDAE2}" sibTransId="{10889230-8AF3-4324-888B-8FFB58D73C2B}"/>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4EF9DEBD-4FAA-4E3B-975B-A2FEE5B79310}" type="presParOf" srcId="{2B6E818D-ABC5-4B42-8112-EE302C355E93}" destId="{44F2F56B-1D81-4B62-B08D-9AE07A4DB66C}" srcOrd="14" destOrd="0" presId="urn:microsoft.com/office/officeart/2008/layout/LinedList"/>
    <dgm:cxn modelId="{E9344771-2BE0-40C7-AA34-C33D83F40F0C}" type="presParOf" srcId="{2B6E818D-ABC5-4B42-8112-EE302C355E93}" destId="{7B729A01-654A-4A55-A9D7-5A9083669BAA}" srcOrd="15" destOrd="0" presId="urn:microsoft.com/office/officeart/2008/layout/LinedList"/>
    <dgm:cxn modelId="{5987EBE4-1AB2-4518-85F0-BECD528CBE66}" type="presParOf" srcId="{7B729A01-654A-4A55-A9D7-5A9083669BAA}" destId="{31BED976-596F-4865-B6B9-E69FA2FBA047}" srcOrd="0" destOrd="0" presId="urn:microsoft.com/office/officeart/2008/layout/LinedList"/>
    <dgm:cxn modelId="{ACBF175D-A5AC-4397-AB9E-739DE3431F4B}" type="presParOf" srcId="{7B729A01-654A-4A55-A9D7-5A9083669BAA}" destId="{C1D45D9B-BA30-4589-9843-AA8C40298062}" srcOrd="1" destOrd="0" presId="urn:microsoft.com/office/officeart/2008/layout/LinedList"/>
    <dgm:cxn modelId="{D8B9C36F-82EA-404E-86F5-FF3E4D8EC7D7}" type="presParOf" srcId="{2B6E818D-ABC5-4B42-8112-EE302C355E93}" destId="{C92401DA-A6E4-45C7-B055-B53CCE07BEAD}" srcOrd="16" destOrd="0" presId="urn:microsoft.com/office/officeart/2008/layout/LinedList"/>
    <dgm:cxn modelId="{F4C37327-D44B-42C8-925B-4EE1624C36C4}" type="presParOf" srcId="{2B6E818D-ABC5-4B42-8112-EE302C355E93}" destId="{B5CA7772-6A97-4A06-ABD1-E165A2CDB6D1}" srcOrd="17" destOrd="0" presId="urn:microsoft.com/office/officeart/2008/layout/LinedList"/>
    <dgm:cxn modelId="{27C00E70-1D36-415E-B9BC-E0FF5269CDB7}" type="presParOf" srcId="{B5CA7772-6A97-4A06-ABD1-E165A2CDB6D1}" destId="{514479F4-F21A-4B10-A8F1-C29772F90D7F}" srcOrd="0" destOrd="0" presId="urn:microsoft.com/office/officeart/2008/layout/LinedList"/>
    <dgm:cxn modelId="{D1FC91D3-57A1-4A64-ABA7-2DF8F7D46AF5}" type="presParOf" srcId="{B5CA7772-6A97-4A06-ABD1-E165A2CDB6D1}" destId="{9462A45A-DDBF-4167-BB57-05DA2939D890}" srcOrd="1" destOrd="0" presId="urn:microsoft.com/office/officeart/2008/layout/LinedList"/>
    <dgm:cxn modelId="{8E09C8EA-E708-47EB-B223-2F7C050F54C5}" type="presParOf" srcId="{2B6E818D-ABC5-4B42-8112-EE302C355E93}" destId="{7A169D07-AAA1-4D4D-8C19-90A6DE9128F5}" srcOrd="18" destOrd="0" presId="urn:microsoft.com/office/officeart/2008/layout/LinedList"/>
    <dgm:cxn modelId="{1F610719-FB52-4B12-A00E-FAE36E5F56C1}" type="presParOf" srcId="{2B6E818D-ABC5-4B42-8112-EE302C355E93}" destId="{018D4E78-CCE6-4383-8352-7E57538776BD}" srcOrd="19"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20" destOrd="0" presId="urn:microsoft.com/office/officeart/2008/layout/LinedList"/>
    <dgm:cxn modelId="{176AF26E-CCBC-430C-A0A8-9D614F25CE40}" type="presParOf" srcId="{2B6E818D-ABC5-4B42-8112-EE302C355E93}" destId="{F4E12BAF-076C-4007-96E8-5887B9824D24}" srcOrd="21"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a:t>Collection of tables is called </a:t>
          </a:r>
          <a:r>
            <a:rPr lang="en-US" b="1"/>
            <a:t>schema</a:t>
          </a:r>
          <a:endParaRPr lang="en-US"/>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0F158-E46A-4CBB-A0B6-072D53547797}"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7C7C177E-B073-47B5-A198-2A2618182125}">
      <dgm:prSet/>
      <dgm:spPr/>
      <dgm:t>
        <a:bodyPr/>
        <a:lstStyle/>
        <a:p>
          <a:r>
            <a:rPr lang="en-US"/>
            <a:t>Sqlite</a:t>
          </a:r>
        </a:p>
      </dgm:t>
    </dgm:pt>
    <dgm:pt modelId="{48F27BA3-91B1-47FB-84A9-2F194C9733E9}" type="parTrans" cxnId="{BD7B0088-7A91-4EAD-B95E-9B0B2DBAFE7C}">
      <dgm:prSet/>
      <dgm:spPr/>
      <dgm:t>
        <a:bodyPr/>
        <a:lstStyle/>
        <a:p>
          <a:endParaRPr lang="en-US"/>
        </a:p>
      </dgm:t>
    </dgm:pt>
    <dgm:pt modelId="{409E144E-DEB5-46B5-BFD4-DF87D68787BE}" type="sibTrans" cxnId="{BD7B0088-7A91-4EAD-B95E-9B0B2DBAFE7C}">
      <dgm:prSet/>
      <dgm:spPr/>
      <dgm:t>
        <a:bodyPr/>
        <a:lstStyle/>
        <a:p>
          <a:endParaRPr lang="en-US"/>
        </a:p>
      </dgm:t>
    </dgm:pt>
    <dgm:pt modelId="{2EF25EDF-5A45-43A6-9D74-D3F0949ADCFC}">
      <dgm:prSet/>
      <dgm:spPr/>
      <dgm:t>
        <a:bodyPr/>
        <a:lstStyle/>
        <a:p>
          <a:r>
            <a:rPr lang="en-US"/>
            <a:t>MySql</a:t>
          </a:r>
        </a:p>
      </dgm:t>
    </dgm:pt>
    <dgm:pt modelId="{2358D8D7-BDC1-44DC-B5C1-48D6A87F9194}" type="parTrans" cxnId="{361FB796-1B7C-4238-9CE7-394AE8EC85A1}">
      <dgm:prSet/>
      <dgm:spPr/>
      <dgm:t>
        <a:bodyPr/>
        <a:lstStyle/>
        <a:p>
          <a:endParaRPr lang="en-US"/>
        </a:p>
      </dgm:t>
    </dgm:pt>
    <dgm:pt modelId="{F9D1C477-9608-4A26-987B-013BB8A36584}" type="sibTrans" cxnId="{361FB796-1B7C-4238-9CE7-394AE8EC85A1}">
      <dgm:prSet/>
      <dgm:spPr/>
      <dgm:t>
        <a:bodyPr/>
        <a:lstStyle/>
        <a:p>
          <a:endParaRPr lang="en-US"/>
        </a:p>
      </dgm:t>
    </dgm:pt>
    <dgm:pt modelId="{41B413EA-2E3D-4A80-8061-FB7A0D020BBD}">
      <dgm:prSet/>
      <dgm:spPr/>
      <dgm:t>
        <a:bodyPr/>
        <a:lstStyle/>
        <a:p>
          <a:r>
            <a:rPr lang="en-US" dirty="0" err="1"/>
            <a:t>Postgresql</a:t>
          </a:r>
          <a:endParaRPr lang="en-US" dirty="0"/>
        </a:p>
      </dgm:t>
    </dgm:pt>
    <dgm:pt modelId="{3F15E8FF-0C3E-4D62-AD7D-E1E1CC804770}" type="parTrans" cxnId="{E2A50D65-98E3-40BF-8506-F0C1D4A36142}">
      <dgm:prSet/>
      <dgm:spPr/>
      <dgm:t>
        <a:bodyPr/>
        <a:lstStyle/>
        <a:p>
          <a:endParaRPr lang="en-US"/>
        </a:p>
      </dgm:t>
    </dgm:pt>
    <dgm:pt modelId="{47844866-235E-48DA-9235-091492566534}" type="sibTrans" cxnId="{E2A50D65-98E3-40BF-8506-F0C1D4A36142}">
      <dgm:prSet/>
      <dgm:spPr/>
      <dgm:t>
        <a:bodyPr/>
        <a:lstStyle/>
        <a:p>
          <a:endParaRPr lang="en-US"/>
        </a:p>
      </dgm:t>
    </dgm:pt>
    <dgm:pt modelId="{FC5B752A-8FFF-42E0-8422-D012127CB824}">
      <dgm:prSet/>
      <dgm:spPr/>
      <dgm:t>
        <a:bodyPr/>
        <a:lstStyle/>
        <a:p>
          <a:r>
            <a:rPr lang="en-US" dirty="0"/>
            <a:t>Maria DB</a:t>
          </a:r>
        </a:p>
      </dgm:t>
    </dgm:pt>
    <dgm:pt modelId="{CE4B54AC-8DB7-469A-BE3F-29F5C148BCD2}" type="parTrans" cxnId="{B6826D3C-88B3-45C5-AEE9-3217768061E1}">
      <dgm:prSet/>
      <dgm:spPr/>
      <dgm:t>
        <a:bodyPr/>
        <a:lstStyle/>
        <a:p>
          <a:endParaRPr lang="en-US"/>
        </a:p>
      </dgm:t>
    </dgm:pt>
    <dgm:pt modelId="{29E71DA0-582C-4AB1-8523-AC85A7EF5E0D}" type="sibTrans" cxnId="{B6826D3C-88B3-45C5-AEE9-3217768061E1}">
      <dgm:prSet/>
      <dgm:spPr/>
      <dgm:t>
        <a:bodyPr/>
        <a:lstStyle/>
        <a:p>
          <a:endParaRPr lang="en-US"/>
        </a:p>
      </dgm:t>
    </dgm:pt>
    <dgm:pt modelId="{960EFEF9-D9C7-436C-BB82-DDAE1063B166}" type="pres">
      <dgm:prSet presAssocID="{8DC0F158-E46A-4CBB-A0B6-072D53547797}" presName="Name0" presStyleCnt="0">
        <dgm:presLayoutVars>
          <dgm:dir/>
          <dgm:animLvl val="lvl"/>
          <dgm:resizeHandles val="exact"/>
        </dgm:presLayoutVars>
      </dgm:prSet>
      <dgm:spPr/>
    </dgm:pt>
    <dgm:pt modelId="{445B548F-351F-4E67-8EE6-00328120F154}" type="pres">
      <dgm:prSet presAssocID="{7C7C177E-B073-47B5-A198-2A2618182125}" presName="linNode" presStyleCnt="0"/>
      <dgm:spPr/>
    </dgm:pt>
    <dgm:pt modelId="{F1CE8A48-D20E-45AE-A086-AD00AC8E694D}" type="pres">
      <dgm:prSet presAssocID="{7C7C177E-B073-47B5-A198-2A2618182125}" presName="parentText" presStyleLbl="node1" presStyleIdx="0" presStyleCnt="4">
        <dgm:presLayoutVars>
          <dgm:chMax val="1"/>
          <dgm:bulletEnabled val="1"/>
        </dgm:presLayoutVars>
      </dgm:prSet>
      <dgm:spPr/>
    </dgm:pt>
    <dgm:pt modelId="{6C42AEF2-EC7E-4A02-893B-F58F0ECFBA19}" type="pres">
      <dgm:prSet presAssocID="{409E144E-DEB5-46B5-BFD4-DF87D68787BE}" presName="sp" presStyleCnt="0"/>
      <dgm:spPr/>
    </dgm:pt>
    <dgm:pt modelId="{ED569E54-CB6C-40E4-A35A-6753B62262CB}" type="pres">
      <dgm:prSet presAssocID="{2EF25EDF-5A45-43A6-9D74-D3F0949ADCFC}" presName="linNode" presStyleCnt="0"/>
      <dgm:spPr/>
    </dgm:pt>
    <dgm:pt modelId="{6D916295-C7AA-4470-AFCA-3B1E9975E0C5}" type="pres">
      <dgm:prSet presAssocID="{2EF25EDF-5A45-43A6-9D74-D3F0949ADCFC}" presName="parentText" presStyleLbl="node1" presStyleIdx="1" presStyleCnt="4">
        <dgm:presLayoutVars>
          <dgm:chMax val="1"/>
          <dgm:bulletEnabled val="1"/>
        </dgm:presLayoutVars>
      </dgm:prSet>
      <dgm:spPr/>
    </dgm:pt>
    <dgm:pt modelId="{1E1C26B5-771B-4A99-B0C0-ACFEA64B3448}" type="pres">
      <dgm:prSet presAssocID="{F9D1C477-9608-4A26-987B-013BB8A36584}" presName="sp" presStyleCnt="0"/>
      <dgm:spPr/>
    </dgm:pt>
    <dgm:pt modelId="{91A1FA00-9609-4AF3-9685-833BC609993B}" type="pres">
      <dgm:prSet presAssocID="{41B413EA-2E3D-4A80-8061-FB7A0D020BBD}" presName="linNode" presStyleCnt="0"/>
      <dgm:spPr/>
    </dgm:pt>
    <dgm:pt modelId="{BD81A8ED-B8B2-4BF4-BE52-A678EBD9A0D6}" type="pres">
      <dgm:prSet presAssocID="{41B413EA-2E3D-4A80-8061-FB7A0D020BBD}" presName="parentText" presStyleLbl="node1" presStyleIdx="2" presStyleCnt="4">
        <dgm:presLayoutVars>
          <dgm:chMax val="1"/>
          <dgm:bulletEnabled val="1"/>
        </dgm:presLayoutVars>
      </dgm:prSet>
      <dgm:spPr/>
    </dgm:pt>
    <dgm:pt modelId="{0A99B554-D48B-4A67-AB8A-24BD33A175AC}" type="pres">
      <dgm:prSet presAssocID="{47844866-235E-48DA-9235-091492566534}" presName="sp" presStyleCnt="0"/>
      <dgm:spPr/>
    </dgm:pt>
    <dgm:pt modelId="{98D34CF8-9BBD-47F6-B8BD-189279F1FFB6}" type="pres">
      <dgm:prSet presAssocID="{FC5B752A-8FFF-42E0-8422-D012127CB824}" presName="linNode" presStyleCnt="0"/>
      <dgm:spPr/>
    </dgm:pt>
    <dgm:pt modelId="{8861BEC7-F43B-4CB2-BCCA-4467F9C11388}" type="pres">
      <dgm:prSet presAssocID="{FC5B752A-8FFF-42E0-8422-D012127CB824}" presName="parentText" presStyleLbl="node1" presStyleIdx="3" presStyleCnt="4">
        <dgm:presLayoutVars>
          <dgm:chMax val="1"/>
          <dgm:bulletEnabled val="1"/>
        </dgm:presLayoutVars>
      </dgm:prSet>
      <dgm:spPr/>
    </dgm:pt>
  </dgm:ptLst>
  <dgm:cxnLst>
    <dgm:cxn modelId="{72C8A827-C963-4241-8EAD-A97B9D15FCD3}" type="presOf" srcId="{41B413EA-2E3D-4A80-8061-FB7A0D020BBD}" destId="{BD81A8ED-B8B2-4BF4-BE52-A678EBD9A0D6}" srcOrd="0" destOrd="0" presId="urn:microsoft.com/office/officeart/2005/8/layout/vList5"/>
    <dgm:cxn modelId="{BCB5282E-25E0-4072-8BA8-74D687AA52F8}" type="presOf" srcId="{7C7C177E-B073-47B5-A198-2A2618182125}" destId="{F1CE8A48-D20E-45AE-A086-AD00AC8E694D}" srcOrd="0" destOrd="0" presId="urn:microsoft.com/office/officeart/2005/8/layout/vList5"/>
    <dgm:cxn modelId="{B6826D3C-88B3-45C5-AEE9-3217768061E1}" srcId="{8DC0F158-E46A-4CBB-A0B6-072D53547797}" destId="{FC5B752A-8FFF-42E0-8422-D012127CB824}" srcOrd="3" destOrd="0" parTransId="{CE4B54AC-8DB7-469A-BE3F-29F5C148BCD2}" sibTransId="{29E71DA0-582C-4AB1-8523-AC85A7EF5E0D}"/>
    <dgm:cxn modelId="{E2A50D65-98E3-40BF-8506-F0C1D4A36142}" srcId="{8DC0F158-E46A-4CBB-A0B6-072D53547797}" destId="{41B413EA-2E3D-4A80-8061-FB7A0D020BBD}" srcOrd="2" destOrd="0" parTransId="{3F15E8FF-0C3E-4D62-AD7D-E1E1CC804770}" sibTransId="{47844866-235E-48DA-9235-091492566534}"/>
    <dgm:cxn modelId="{B92C2B73-9BED-46D9-8001-B9E1E833C68F}" type="presOf" srcId="{8DC0F158-E46A-4CBB-A0B6-072D53547797}" destId="{960EFEF9-D9C7-436C-BB82-DDAE1063B166}" srcOrd="0" destOrd="0" presId="urn:microsoft.com/office/officeart/2005/8/layout/vList5"/>
    <dgm:cxn modelId="{BD7B0088-7A91-4EAD-B95E-9B0B2DBAFE7C}" srcId="{8DC0F158-E46A-4CBB-A0B6-072D53547797}" destId="{7C7C177E-B073-47B5-A198-2A2618182125}" srcOrd="0" destOrd="0" parTransId="{48F27BA3-91B1-47FB-84A9-2F194C9733E9}" sibTransId="{409E144E-DEB5-46B5-BFD4-DF87D68787BE}"/>
    <dgm:cxn modelId="{361FB796-1B7C-4238-9CE7-394AE8EC85A1}" srcId="{8DC0F158-E46A-4CBB-A0B6-072D53547797}" destId="{2EF25EDF-5A45-43A6-9D74-D3F0949ADCFC}" srcOrd="1" destOrd="0" parTransId="{2358D8D7-BDC1-44DC-B5C1-48D6A87F9194}" sibTransId="{F9D1C477-9608-4A26-987B-013BB8A36584}"/>
    <dgm:cxn modelId="{C009E1EF-223D-4041-B62C-75336D339195}" type="presOf" srcId="{FC5B752A-8FFF-42E0-8422-D012127CB824}" destId="{8861BEC7-F43B-4CB2-BCCA-4467F9C11388}" srcOrd="0" destOrd="0" presId="urn:microsoft.com/office/officeart/2005/8/layout/vList5"/>
    <dgm:cxn modelId="{D80A20F9-A6B6-409C-8AEC-7523FEDDBA05}" type="presOf" srcId="{2EF25EDF-5A45-43A6-9D74-D3F0949ADCFC}" destId="{6D916295-C7AA-4470-AFCA-3B1E9975E0C5}" srcOrd="0" destOrd="0" presId="urn:microsoft.com/office/officeart/2005/8/layout/vList5"/>
    <dgm:cxn modelId="{D3C72D19-FA2D-4003-801E-DD15C70270B9}" type="presParOf" srcId="{960EFEF9-D9C7-436C-BB82-DDAE1063B166}" destId="{445B548F-351F-4E67-8EE6-00328120F154}" srcOrd="0" destOrd="0" presId="urn:microsoft.com/office/officeart/2005/8/layout/vList5"/>
    <dgm:cxn modelId="{D6449D1B-95E6-47F6-9C15-895619927CDD}" type="presParOf" srcId="{445B548F-351F-4E67-8EE6-00328120F154}" destId="{F1CE8A48-D20E-45AE-A086-AD00AC8E694D}" srcOrd="0" destOrd="0" presId="urn:microsoft.com/office/officeart/2005/8/layout/vList5"/>
    <dgm:cxn modelId="{C944F9EF-58AA-4D70-8CD2-4A768DDB19BC}" type="presParOf" srcId="{960EFEF9-D9C7-436C-BB82-DDAE1063B166}" destId="{6C42AEF2-EC7E-4A02-893B-F58F0ECFBA19}" srcOrd="1" destOrd="0" presId="urn:microsoft.com/office/officeart/2005/8/layout/vList5"/>
    <dgm:cxn modelId="{474A9E48-71EF-4D0D-8E33-A9B1329D5BFA}" type="presParOf" srcId="{960EFEF9-D9C7-436C-BB82-DDAE1063B166}" destId="{ED569E54-CB6C-40E4-A35A-6753B62262CB}" srcOrd="2" destOrd="0" presId="urn:microsoft.com/office/officeart/2005/8/layout/vList5"/>
    <dgm:cxn modelId="{1199E960-DE24-4962-AA3B-8D22367817C7}" type="presParOf" srcId="{ED569E54-CB6C-40E4-A35A-6753B62262CB}" destId="{6D916295-C7AA-4470-AFCA-3B1E9975E0C5}" srcOrd="0" destOrd="0" presId="urn:microsoft.com/office/officeart/2005/8/layout/vList5"/>
    <dgm:cxn modelId="{F4E85549-24A5-42D1-AE64-B4119AB2607F}" type="presParOf" srcId="{960EFEF9-D9C7-436C-BB82-DDAE1063B166}" destId="{1E1C26B5-771B-4A99-B0C0-ACFEA64B3448}" srcOrd="3" destOrd="0" presId="urn:microsoft.com/office/officeart/2005/8/layout/vList5"/>
    <dgm:cxn modelId="{AAAD8834-F465-4BBA-9A6D-F49CF7D58A23}" type="presParOf" srcId="{960EFEF9-D9C7-436C-BB82-DDAE1063B166}" destId="{91A1FA00-9609-4AF3-9685-833BC609993B}" srcOrd="4" destOrd="0" presId="urn:microsoft.com/office/officeart/2005/8/layout/vList5"/>
    <dgm:cxn modelId="{547F4D27-58AD-42FC-A8BF-99B1BAF38C03}" type="presParOf" srcId="{91A1FA00-9609-4AF3-9685-833BC609993B}" destId="{BD81A8ED-B8B2-4BF4-BE52-A678EBD9A0D6}" srcOrd="0" destOrd="0" presId="urn:microsoft.com/office/officeart/2005/8/layout/vList5"/>
    <dgm:cxn modelId="{D809132B-F571-4EA8-B633-07EE613261E4}" type="presParOf" srcId="{960EFEF9-D9C7-436C-BB82-DDAE1063B166}" destId="{0A99B554-D48B-4A67-AB8A-24BD33A175AC}" srcOrd="5" destOrd="0" presId="urn:microsoft.com/office/officeart/2005/8/layout/vList5"/>
    <dgm:cxn modelId="{2FACADD0-E29B-467C-A7D4-A093AE36ED99}" type="presParOf" srcId="{960EFEF9-D9C7-436C-BB82-DDAE1063B166}" destId="{98D34CF8-9BBD-47F6-B8BD-189279F1FFB6}" srcOrd="6" destOrd="0" presId="urn:microsoft.com/office/officeart/2005/8/layout/vList5"/>
    <dgm:cxn modelId="{C683D948-70A4-4C15-844C-C5B489DA7D5A}" type="presParOf" srcId="{98D34CF8-9BBD-47F6-B8BD-189279F1FFB6}" destId="{8861BEC7-F43B-4CB2-BCCA-4467F9C1138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2703"/>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Overview</a:t>
          </a:r>
        </a:p>
      </dsp:txBody>
      <dsp:txXfrm>
        <a:off x="0" y="2703"/>
        <a:ext cx="6900512" cy="502794"/>
      </dsp:txXfrm>
    </dsp:sp>
    <dsp:sp modelId="{2BD3EFB8-F18E-42E7-A17F-3F948A348072}">
      <dsp:nvSpPr>
        <dsp:cNvPr id="0" name=""/>
        <dsp:cNvSpPr/>
      </dsp:nvSpPr>
      <dsp:spPr>
        <a:xfrm>
          <a:off x="0" y="505497"/>
          <a:ext cx="6900512" cy="0"/>
        </a:xfrm>
        <a:prstGeom prst="line">
          <a:avLst/>
        </a:prstGeom>
        <a:solidFill>
          <a:schemeClr val="accent2">
            <a:hueOff val="-296429"/>
            <a:satOff val="1420"/>
            <a:lumOff val="1314"/>
            <a:alphaOff val="0"/>
          </a:schemeClr>
        </a:solidFill>
        <a:ln w="19050" cap="rnd" cmpd="sng" algn="ctr">
          <a:solidFill>
            <a:schemeClr val="accent2">
              <a:hueOff val="-296429"/>
              <a:satOff val="1420"/>
              <a:lumOff val="1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Relational Databases				</a:t>
          </a:r>
        </a:p>
      </dsp:txBody>
      <dsp:txXfrm>
        <a:off x="0" y="505497"/>
        <a:ext cx="6900512" cy="502794"/>
      </dsp:txXfrm>
    </dsp:sp>
    <dsp:sp modelId="{424220C1-A9C7-4193-AAC1-6FA6FD9CD95E}">
      <dsp:nvSpPr>
        <dsp:cNvPr id="0" name=""/>
        <dsp:cNvSpPr/>
      </dsp:nvSpPr>
      <dsp:spPr>
        <a:xfrm>
          <a:off x="0" y="1008291"/>
          <a:ext cx="6900512"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Databases</a:t>
          </a:r>
        </a:p>
      </dsp:txBody>
      <dsp:txXfrm>
        <a:off x="0" y="1008291"/>
        <a:ext cx="6900512" cy="502794"/>
      </dsp:txXfrm>
    </dsp:sp>
    <dsp:sp modelId="{80DC437B-F17D-4821-BED8-659B59C6ED93}">
      <dsp:nvSpPr>
        <dsp:cNvPr id="0" name=""/>
        <dsp:cNvSpPr/>
      </dsp:nvSpPr>
      <dsp:spPr>
        <a:xfrm>
          <a:off x="0" y="1511085"/>
          <a:ext cx="6900512" cy="0"/>
        </a:xfrm>
        <a:prstGeom prst="line">
          <a:avLst/>
        </a:prstGeom>
        <a:solidFill>
          <a:schemeClr val="accent2">
            <a:hueOff val="-889286"/>
            <a:satOff val="4260"/>
            <a:lumOff val="3941"/>
            <a:alphaOff val="0"/>
          </a:schemeClr>
        </a:solidFill>
        <a:ln w="19050" cap="rnd" cmpd="sng" algn="ctr">
          <a:solidFill>
            <a:schemeClr val="accent2">
              <a:hueOff val="-889286"/>
              <a:satOff val="4260"/>
              <a:lumOff val="3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Basic SQL Statements	</a:t>
          </a:r>
        </a:p>
      </dsp:txBody>
      <dsp:txXfrm>
        <a:off x="0" y="1511085"/>
        <a:ext cx="6900512" cy="502794"/>
      </dsp:txXfrm>
    </dsp:sp>
    <dsp:sp modelId="{3B277159-251F-4C9B-8FCC-48297A68C335}">
      <dsp:nvSpPr>
        <dsp:cNvPr id="0" name=""/>
        <dsp:cNvSpPr/>
      </dsp:nvSpPr>
      <dsp:spPr>
        <a:xfrm>
          <a:off x="0" y="2013879"/>
          <a:ext cx="6900512"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SQL Database Query Difference</a:t>
          </a:r>
        </a:p>
      </dsp:txBody>
      <dsp:txXfrm>
        <a:off x="0" y="2013879"/>
        <a:ext cx="6900512" cy="502794"/>
      </dsp:txXfrm>
    </dsp:sp>
    <dsp:sp modelId="{FA9F053C-1044-460E-96D0-F51CEFC558EE}">
      <dsp:nvSpPr>
        <dsp:cNvPr id="0" name=""/>
        <dsp:cNvSpPr/>
      </dsp:nvSpPr>
      <dsp:spPr>
        <a:xfrm>
          <a:off x="0" y="2516673"/>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Basics SQL Commands Demo</a:t>
          </a:r>
        </a:p>
      </dsp:txBody>
      <dsp:txXfrm>
        <a:off x="0" y="2516673"/>
        <a:ext cx="6900512" cy="502794"/>
      </dsp:txXfrm>
    </dsp:sp>
    <dsp:sp modelId="{2F4A7A3F-64CE-4050-93B0-1604D7C7141C}">
      <dsp:nvSpPr>
        <dsp:cNvPr id="0" name=""/>
        <dsp:cNvSpPr/>
      </dsp:nvSpPr>
      <dsp:spPr>
        <a:xfrm>
          <a:off x="0" y="3019467"/>
          <a:ext cx="6900512"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Operation Order			</a:t>
          </a:r>
        </a:p>
      </dsp:txBody>
      <dsp:txXfrm>
        <a:off x="0" y="3019467"/>
        <a:ext cx="6900512" cy="502794"/>
      </dsp:txXfrm>
    </dsp:sp>
    <dsp:sp modelId="{44F2F56B-1D81-4B62-B08D-9AE07A4DB66C}">
      <dsp:nvSpPr>
        <dsp:cNvPr id="0" name=""/>
        <dsp:cNvSpPr/>
      </dsp:nvSpPr>
      <dsp:spPr>
        <a:xfrm>
          <a:off x="0" y="3522261"/>
          <a:ext cx="6900512" cy="0"/>
        </a:xfrm>
        <a:prstGeom prst="line">
          <a:avLst/>
        </a:prstGeom>
        <a:solidFill>
          <a:schemeClr val="accent2">
            <a:hueOff val="-2075000"/>
            <a:satOff val="9940"/>
            <a:lumOff val="9196"/>
            <a:alphaOff val="0"/>
          </a:schemeClr>
        </a:solidFill>
        <a:ln w="19050" cap="rnd" cmpd="sng" algn="ctr">
          <a:solidFill>
            <a:schemeClr val="accent2">
              <a:hueOff val="-2075000"/>
              <a:satOff val="9940"/>
              <a:lumOff val="9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ED976-596F-4865-B6B9-E69FA2FBA047}">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Activity</a:t>
          </a:r>
        </a:p>
      </dsp:txBody>
      <dsp:txXfrm>
        <a:off x="0" y="3522261"/>
        <a:ext cx="6900512" cy="502794"/>
      </dsp:txXfrm>
    </dsp:sp>
    <dsp:sp modelId="{C92401DA-A6E4-45C7-B055-B53CCE07BEAD}">
      <dsp:nvSpPr>
        <dsp:cNvPr id="0" name=""/>
        <dsp:cNvSpPr/>
      </dsp:nvSpPr>
      <dsp:spPr>
        <a:xfrm>
          <a:off x="0" y="4025055"/>
          <a:ext cx="6900512"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479F4-F21A-4B10-A8F1-C29772F90D7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Answers										</a:t>
          </a:r>
        </a:p>
      </dsp:txBody>
      <dsp:txXfrm>
        <a:off x="0" y="4025055"/>
        <a:ext cx="6900512" cy="502794"/>
      </dsp:txXfrm>
    </dsp:sp>
    <dsp:sp modelId="{7A169D07-AAA1-4D4D-8C19-90A6DE9128F5}">
      <dsp:nvSpPr>
        <dsp:cNvPr id="0" name=""/>
        <dsp:cNvSpPr/>
      </dsp:nvSpPr>
      <dsp:spPr>
        <a:xfrm>
          <a:off x="0" y="4527849"/>
          <a:ext cx="6900512" cy="0"/>
        </a:xfrm>
        <a:prstGeom prst="line">
          <a:avLst/>
        </a:prstGeom>
        <a:solidFill>
          <a:schemeClr val="accent2">
            <a:hueOff val="-2667857"/>
            <a:satOff val="12780"/>
            <a:lumOff val="11823"/>
            <a:alphaOff val="0"/>
          </a:schemeClr>
        </a:solidFill>
        <a:ln w="19050" cap="rnd" cmpd="sng" algn="ctr">
          <a:solidFill>
            <a:schemeClr val="accent2">
              <a:hueOff val="-2667857"/>
              <a:satOff val="12780"/>
              <a:lumOff val="11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Resources</a:t>
          </a:r>
        </a:p>
      </dsp:txBody>
      <dsp:txXfrm>
        <a:off x="0" y="4527849"/>
        <a:ext cx="6900512" cy="502794"/>
      </dsp:txXfrm>
    </dsp:sp>
    <dsp:sp modelId="{201BAC8E-705C-4A83-AEE9-9B6D5B6210D2}">
      <dsp:nvSpPr>
        <dsp:cNvPr id="0" name=""/>
        <dsp:cNvSpPr/>
      </dsp:nvSpPr>
      <dsp:spPr>
        <a:xfrm>
          <a:off x="0" y="5030643"/>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Contact Info				</a:t>
          </a: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Collection of tables is called </a:t>
          </a:r>
          <a:r>
            <a:rPr lang="en-US" sz="4100" b="1" kern="1200"/>
            <a:t>schema</a:t>
          </a:r>
          <a:endParaRPr lang="en-US" sz="4100" kern="120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695412" y="894456"/>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48819"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VIEW: virtual table</a:t>
          </a:r>
        </a:p>
      </dsp:txBody>
      <dsp:txXfrm>
        <a:off x="48819" y="2266316"/>
        <a:ext cx="2351250" cy="720000"/>
      </dsp:txXfrm>
    </dsp:sp>
    <dsp:sp modelId="{A8A5A90F-384A-41A1-BF6D-FD3EF0C86C4D}">
      <dsp:nvSpPr>
        <dsp:cNvPr id="0" name=""/>
        <dsp:cNvSpPr/>
      </dsp:nvSpPr>
      <dsp:spPr>
        <a:xfrm>
          <a:off x="3458131" y="894456"/>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2811537" y="2266316"/>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INDEX: users cannot see the index; it is used to retrieve data from the database more quickly</a:t>
          </a:r>
        </a:p>
      </dsp:txBody>
      <dsp:txXfrm>
        <a:off x="2811537" y="2266316"/>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8A48-D20E-45AE-A086-AD00AC8E694D}">
      <dsp:nvSpPr>
        <dsp:cNvPr id="0" name=""/>
        <dsp:cNvSpPr/>
      </dsp:nvSpPr>
      <dsp:spPr>
        <a:xfrm>
          <a:off x="1266351" y="1942"/>
          <a:ext cx="1424645" cy="934189"/>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Sqlite</a:t>
          </a:r>
        </a:p>
      </dsp:txBody>
      <dsp:txXfrm>
        <a:off x="1311954" y="47545"/>
        <a:ext cx="1333439" cy="842983"/>
      </dsp:txXfrm>
    </dsp:sp>
    <dsp:sp modelId="{6D916295-C7AA-4470-AFCA-3B1E9975E0C5}">
      <dsp:nvSpPr>
        <dsp:cNvPr id="0" name=""/>
        <dsp:cNvSpPr/>
      </dsp:nvSpPr>
      <dsp:spPr>
        <a:xfrm>
          <a:off x="1266351" y="982841"/>
          <a:ext cx="1424645" cy="93418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MySql</a:t>
          </a:r>
        </a:p>
      </dsp:txBody>
      <dsp:txXfrm>
        <a:off x="1311954" y="1028444"/>
        <a:ext cx="1333439" cy="842983"/>
      </dsp:txXfrm>
    </dsp:sp>
    <dsp:sp modelId="{BD81A8ED-B8B2-4BF4-BE52-A678EBD9A0D6}">
      <dsp:nvSpPr>
        <dsp:cNvPr id="0" name=""/>
        <dsp:cNvSpPr/>
      </dsp:nvSpPr>
      <dsp:spPr>
        <a:xfrm>
          <a:off x="1266351" y="1963741"/>
          <a:ext cx="1424645" cy="93418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Postgresql</a:t>
          </a:r>
          <a:endParaRPr lang="en-US" sz="1900" kern="1200" dirty="0"/>
        </a:p>
      </dsp:txBody>
      <dsp:txXfrm>
        <a:off x="1311954" y="2009344"/>
        <a:ext cx="1333439" cy="842983"/>
      </dsp:txXfrm>
    </dsp:sp>
    <dsp:sp modelId="{8861BEC7-F43B-4CB2-BCCA-4467F9C11388}">
      <dsp:nvSpPr>
        <dsp:cNvPr id="0" name=""/>
        <dsp:cNvSpPr/>
      </dsp:nvSpPr>
      <dsp:spPr>
        <a:xfrm>
          <a:off x="1266351" y="2944640"/>
          <a:ext cx="1424645" cy="93418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Maria DB</a:t>
          </a:r>
        </a:p>
      </dsp:txBody>
      <dsp:txXfrm>
        <a:off x="1311954" y="2990243"/>
        <a:ext cx="1333439" cy="8429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11/6/2021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33</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15</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22</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24</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29</a:t>
            </a:fld>
            <a:endParaRPr lang="en-US"/>
          </a:p>
        </p:txBody>
      </p:sp>
    </p:spTree>
    <p:extLst>
      <p:ext uri="{BB962C8B-B14F-4D97-AF65-F5344CB8AC3E}">
        <p14:creationId xmlns:p14="http://schemas.microsoft.com/office/powerpoint/2010/main" val="16941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DISTINCT: </a:t>
            </a:r>
          </a:p>
          <a:p>
            <a:pPr lvl="0"/>
            <a:r>
              <a:rPr lang="en-US"/>
              <a:t>Returns only distinct values</a:t>
            </a:r>
          </a:p>
          <a:p>
            <a:pPr lvl="0"/>
            <a:r>
              <a:rPr lang="en-US"/>
              <a:t>UNION: </a:t>
            </a:r>
          </a:p>
          <a:p>
            <a:pPr lvl="0"/>
            <a:r>
              <a:rPr lang="en-US"/>
              <a:t>Combines results from multiple SELECT statements</a:t>
            </a:r>
          </a:p>
          <a:p>
            <a:pPr lvl="0"/>
            <a:r>
              <a:rPr lang="en-US" b="1"/>
              <a:t>JOINS:</a:t>
            </a:r>
          </a:p>
          <a:p>
            <a:pPr lvl="0"/>
            <a:r>
              <a:rPr lang="en-US"/>
              <a:t>Inner, Outer, Left, Right</a:t>
            </a:r>
          </a:p>
          <a:p>
            <a:pPr lvl="0"/>
            <a:r>
              <a:rPr lang="en-US"/>
              <a:t>GROUP BY: </a:t>
            </a:r>
          </a:p>
          <a:p>
            <a:pPr lvl="0"/>
            <a:r>
              <a:rPr lang="en-US"/>
              <a:t>Groups/aggregates rows having the contents of a specific column or a set of columns</a:t>
            </a:r>
          </a:p>
          <a:p>
            <a:pPr lvl="0"/>
            <a:r>
              <a:rPr lang="en-US"/>
              <a:t>WHERE: </a:t>
            </a:r>
          </a:p>
          <a:p>
            <a:pPr lvl="0"/>
            <a:r>
              <a:rPr lang="en-US"/>
              <a:t>Provides a condition on which to filter before any grouping is applied</a:t>
            </a:r>
          </a:p>
          <a:p>
            <a:pPr lvl="0"/>
            <a:r>
              <a:rPr lang="en-US"/>
              <a:t>HAVING: </a:t>
            </a:r>
          </a:p>
          <a:p>
            <a:pPr lvl="0"/>
            <a:r>
              <a:rPr lang="en-US"/>
              <a:t>Provides a condition on which to filter after any grouping is applied</a:t>
            </a:r>
          </a:p>
          <a:p>
            <a:pPr lvl="0"/>
            <a:r>
              <a:rPr lang="en-US"/>
              <a:t>ORDER BY: </a:t>
            </a:r>
          </a:p>
          <a:p>
            <a:pPr lvl="0"/>
            <a:r>
              <a:rPr lang="en-US"/>
              <a:t>Sorts results in ascending or descending order according to the contents of a specific column or set of columns</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30</a:t>
            </a:fld>
            <a:endParaRPr lang="en-US"/>
          </a:p>
        </p:txBody>
      </p:sp>
    </p:spTree>
    <p:extLst>
      <p:ext uri="{BB962C8B-B14F-4D97-AF65-F5344CB8AC3E}">
        <p14:creationId xmlns:p14="http://schemas.microsoft.com/office/powerpoint/2010/main" val="34758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32</a:t>
            </a:fld>
            <a:endParaRPr lang="en-US"/>
          </a:p>
        </p:txBody>
      </p:sp>
    </p:spTree>
    <p:extLst>
      <p:ext uri="{BB962C8B-B14F-4D97-AF65-F5344CB8AC3E}">
        <p14:creationId xmlns:p14="http://schemas.microsoft.com/office/powerpoint/2010/main" val="415355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A81E2-23D4-374C-8A46-EC855CF32AB7}"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7A81E2-23D4-374C-8A46-EC855CF32AB7}"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17A81E2-23D4-374C-8A46-EC855CF32AB7}"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A81E2-23D4-374C-8A46-EC855CF32AB7}"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7A81E2-23D4-374C-8A46-EC855CF32AB7}"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A81E2-23D4-374C-8A46-EC855CF32AB7}" type="datetimeFigureOut">
              <a:rPr lang="en-US" smtClean="0"/>
              <a:t>11/6/2021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Data Definition Language (DDL): </a:t>
            </a:r>
          </a:p>
          <a:p>
            <a:pPr lvl="1"/>
            <a:r>
              <a:rPr lang="en-US" b="0" i="0" u="none" strike="noStrike" baseline="0">
                <a:solidFill>
                  <a:srgbClr val="404040"/>
                </a:solidFill>
                <a:latin typeface="Century Gothic" panose="020B0502020202020204" pitchFamily="34" charset="0"/>
              </a:rPr>
              <a:t>CREATE, DROP, ALTER, TRUNCATE</a:t>
            </a:r>
          </a:p>
          <a:p>
            <a:r>
              <a:rPr lang="en-US" sz="1800" b="0" i="0" u="none" strike="noStrike" baseline="0">
                <a:solidFill>
                  <a:srgbClr val="404040"/>
                </a:solidFill>
                <a:latin typeface="Century Gothic" panose="020B0502020202020204" pitchFamily="34" charset="0"/>
              </a:rPr>
              <a:t>Data Manipulation Language (DML): </a:t>
            </a:r>
          </a:p>
          <a:p>
            <a:pPr lvl="1"/>
            <a:r>
              <a:rPr lang="en-US" b="0" i="0" u="none" strike="noStrike" baseline="0">
                <a:solidFill>
                  <a:srgbClr val="404040"/>
                </a:solidFill>
                <a:latin typeface="Century Gothic" panose="020B0502020202020204" pitchFamily="34" charset="0"/>
              </a:rPr>
              <a:t>INSERT, UPDATE, DELETE</a:t>
            </a:r>
          </a:p>
          <a:p>
            <a:r>
              <a:rPr lang="en-US" sz="1800" b="0" i="0" u="none" strike="noStrike" baseline="0">
                <a:solidFill>
                  <a:srgbClr val="404040"/>
                </a:solidFill>
                <a:latin typeface="Century Gothic" panose="020B0502020202020204" pitchFamily="34" charset="0"/>
              </a:rPr>
              <a:t>Data Query Language (DQL): </a:t>
            </a:r>
          </a:p>
          <a:p>
            <a:pPr lvl="1"/>
            <a:r>
              <a:rPr lang="en-US" b="0" i="0" u="none" strike="noStrike" baseline="0">
                <a:solidFill>
                  <a:srgbClr val="404040"/>
                </a:solidFill>
                <a:latin typeface="Century Gothic" panose="020B0502020202020204" pitchFamily="34" charset="0"/>
              </a:rPr>
              <a:t>SELECT, JOIN</a:t>
            </a:r>
          </a:p>
          <a:p>
            <a:pPr lvl="1"/>
            <a:endParaRPr lang="en-US" b="0" i="0" u="none" strike="noStrike" baseline="0">
              <a:solidFill>
                <a:srgbClr val="404040"/>
              </a:solidFill>
              <a:latin typeface="Century Gothic" panose="020B0502020202020204" pitchFamily="34" charset="0"/>
            </a:endParaRPr>
          </a:p>
          <a:p>
            <a:r>
              <a:rPr lang="en-US">
                <a:solidFill>
                  <a:srgbClr val="404040"/>
                </a:solidFill>
                <a:latin typeface="Century Gothic" panose="020B0502020202020204" pitchFamily="34" charset="0"/>
              </a:rPr>
              <a:t>Data Control Language (DCL): </a:t>
            </a:r>
          </a:p>
          <a:p>
            <a:pPr lvl="1"/>
            <a:r>
              <a:rPr lang="en-US">
                <a:solidFill>
                  <a:srgbClr val="404040"/>
                </a:solidFill>
                <a:latin typeface="Century Gothic" panose="020B0502020202020204" pitchFamily="34" charset="0"/>
              </a:rPr>
              <a:t>GRANT, REVOKE</a:t>
            </a:r>
          </a:p>
          <a:p>
            <a:endParaRPr lang="en-US"/>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6129405" y="609600"/>
            <a:ext cx="3144597" cy="2601747"/>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6129405" y="3439947"/>
            <a:ext cx="3144597" cy="2601746"/>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1452420780"/>
              </p:ext>
            </p:extLst>
          </p:nvPr>
        </p:nvGraphicFramePr>
        <p:xfrm>
          <a:off x="681001" y="2160589"/>
          <a:ext cx="5211607"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6292387" y="3622876"/>
            <a:ext cx="2162919" cy="17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062596" y="4722471"/>
            <a:ext cx="2311688" cy="1318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6062596" y="2592729"/>
            <a:ext cx="1293115" cy="729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724891" y="1053296"/>
            <a:ext cx="156258" cy="13108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FF9A-58BD-BA4F-B807-9902A9B7A623}"/>
              </a:ext>
            </a:extLst>
          </p:cNvPr>
          <p:cNvSpPr>
            <a:spLocks noGrp="1"/>
          </p:cNvSpPr>
          <p:nvPr>
            <p:ph type="title"/>
          </p:nvPr>
        </p:nvSpPr>
        <p:spPr>
          <a:xfrm>
            <a:off x="677334" y="609600"/>
            <a:ext cx="8596668" cy="1320800"/>
          </a:xfrm>
        </p:spPr>
        <p:txBody>
          <a:bodyPr anchor="t">
            <a:normAutofit/>
          </a:bodyPr>
          <a:lstStyle/>
          <a:p>
            <a:r>
              <a:rPr lang="en-US" dirty="0"/>
              <a:t>SQL Severs Syntax</a:t>
            </a:r>
          </a:p>
        </p:txBody>
      </p:sp>
      <p:pic>
        <p:nvPicPr>
          <p:cNvPr id="4" name="Picture 3" descr="Table&#10;&#10;Description automatically generated">
            <a:extLst>
              <a:ext uri="{FF2B5EF4-FFF2-40B4-BE49-F238E27FC236}">
                <a16:creationId xmlns:a16="http://schemas.microsoft.com/office/drawing/2014/main" id="{2842A4AE-223A-4587-B727-B4F98998E22C}"/>
              </a:ext>
            </a:extLst>
          </p:cNvPr>
          <p:cNvPicPr>
            <a:picLocks noChangeAspect="1"/>
          </p:cNvPicPr>
          <p:nvPr/>
        </p:nvPicPr>
        <p:blipFill rotWithShape="1">
          <a:blip r:embed="rId2">
            <a:extLst>
              <a:ext uri="{28A0092B-C50C-407E-A947-70E740481C1C}">
                <a14:useLocalDpi xmlns:a14="http://schemas.microsoft.com/office/drawing/2010/main" val="0"/>
              </a:ext>
            </a:extLst>
          </a:blip>
          <a:srcRect t="4307" b="7759"/>
          <a:stretch/>
        </p:blipFill>
        <p:spPr>
          <a:xfrm>
            <a:off x="4857451" y="2159331"/>
            <a:ext cx="4415050" cy="3882362"/>
          </a:xfrm>
          <a:prstGeom prst="rect">
            <a:avLst/>
          </a:prstGeom>
        </p:spPr>
      </p:pic>
      <p:graphicFrame>
        <p:nvGraphicFramePr>
          <p:cNvPr id="5" name="Content Placeholder 2">
            <a:extLst>
              <a:ext uri="{FF2B5EF4-FFF2-40B4-BE49-F238E27FC236}">
                <a16:creationId xmlns:a16="http://schemas.microsoft.com/office/drawing/2014/main" id="{5F79D368-0BB2-42B1-85AD-5A352CB140BE}"/>
              </a:ext>
            </a:extLst>
          </p:cNvPr>
          <p:cNvGraphicFramePr>
            <a:graphicFrameLocks noGrp="1"/>
          </p:cNvGraphicFramePr>
          <p:nvPr>
            <p:ph idx="1"/>
            <p:extLst>
              <p:ext uri="{D42A27DB-BD31-4B8C-83A1-F6EECF244321}">
                <p14:modId xmlns:p14="http://schemas.microsoft.com/office/powerpoint/2010/main" val="1935148691"/>
              </p:ext>
            </p:extLst>
          </p:nvPr>
        </p:nvGraphicFramePr>
        <p:xfrm>
          <a:off x="677334" y="2160589"/>
          <a:ext cx="395734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572A9D3-1A3D-4292-9E3D-30A5E72D21E9}"/>
              </a:ext>
            </a:extLst>
          </p:cNvPr>
          <p:cNvSpPr txBox="1"/>
          <p:nvPr/>
        </p:nvSpPr>
        <p:spPr>
          <a:xfrm>
            <a:off x="4701209" y="6150573"/>
            <a:ext cx="6096946" cy="507831"/>
          </a:xfrm>
          <a:prstGeom prst="rect">
            <a:avLst/>
          </a:prstGeom>
          <a:noFill/>
        </p:spPr>
        <p:txBody>
          <a:bodyPr wrap="square">
            <a:spAutoFit/>
          </a:bodyPr>
          <a:lstStyle/>
          <a:p>
            <a:r>
              <a:rPr lang="en-US" sz="900" dirty="0">
                <a:effectLst/>
              </a:rPr>
              <a:t>Kumar, M. Sandeep, and Prabhu .J. “Comparison of </a:t>
            </a:r>
            <a:r>
              <a:rPr lang="en-US" sz="900" dirty="0" err="1">
                <a:effectLst/>
              </a:rPr>
              <a:t>Nosql</a:t>
            </a:r>
            <a:r>
              <a:rPr lang="en-US" sz="900" dirty="0">
                <a:effectLst/>
              </a:rPr>
              <a:t> Database and Traditional Database-an Emphatic Analysis.” </a:t>
            </a:r>
            <a:r>
              <a:rPr lang="en-US" sz="900" i="1" dirty="0">
                <a:effectLst/>
              </a:rPr>
              <a:t>JOIV : International Journal on Informatics Visualization</a:t>
            </a:r>
            <a:r>
              <a:rPr lang="en-US" sz="900" dirty="0">
                <a:effectLst/>
              </a:rPr>
              <a:t>, vol. 2, no. 2, 2018, p. 51., https://doi.org/10.30630/joiv.2.2.58. </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a:t>Interface</a:t>
            </a:r>
            <a:br>
              <a:rPr lang="en-US"/>
            </a:br>
            <a:endParaRPr lang="en-US"/>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849781" y="2160588"/>
            <a:ext cx="6252475" cy="38814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6648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6" y="609600"/>
            <a:ext cx="3729076" cy="1320800"/>
          </a:xfrm>
        </p:spPr>
        <p:txBody>
          <a:bodyPr anchor="ctr">
            <a:normAutofit/>
          </a:bodyPr>
          <a:lstStyle/>
          <a:p>
            <a:r>
              <a:rPr lang="en-US"/>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3720916" cy="3560733"/>
          </a:xfrm>
        </p:spPr>
        <p:txBody>
          <a:bodyPr>
            <a:normAutofit/>
          </a:bodyPr>
          <a:lstStyle/>
          <a:p>
            <a:endParaRPr lang="en-US" b="0" i="0" u="none" strike="noStrike" baseline="0">
              <a:latin typeface="Century Gothic" panose="020B0502020202020204" pitchFamily="34" charset="0"/>
            </a:endParaRPr>
          </a:p>
          <a:p>
            <a:r>
              <a:rPr lang="en-US" b="1" i="0" u="none" strike="noStrike" baseline="0">
                <a:latin typeface="Century Gothic" panose="020B0502020202020204" pitchFamily="34" charset="0"/>
              </a:rPr>
              <a:t>Our World in Data (owid) </a:t>
            </a:r>
            <a:r>
              <a:rPr lang="en-US" b="0" i="0" u="none" strike="noStrike" baseline="0">
                <a:latin typeface="Century Gothic" panose="020B0502020202020204" pitchFamily="34" charset="0"/>
              </a:rPr>
              <a:t>on COVID by country and by continent</a:t>
            </a:r>
          </a:p>
          <a:p>
            <a:pPr lvl="1"/>
            <a:r>
              <a:rPr lang="en-US" b="0" i="0" u="none" strike="noStrike" baseline="0">
                <a:latin typeface="Century Gothic" panose="020B0502020202020204" pitchFamily="34" charset="0"/>
              </a:rPr>
              <a:t>https://ourworldindata.org/</a:t>
            </a:r>
          </a:p>
          <a:p>
            <a:r>
              <a:rPr lang="en-US" b="0" i="0" u="none" strike="noStrike" baseline="0">
                <a:latin typeface="Century Gothic" panose="020B0502020202020204" pitchFamily="34" charset="0"/>
              </a:rPr>
              <a:t>World Stability index data from </a:t>
            </a:r>
            <a:r>
              <a:rPr lang="en-US" b="1" i="0" u="none" strike="noStrike" baseline="0">
                <a:latin typeface="Century Gothic" panose="020B0502020202020204" pitchFamily="34" charset="0"/>
              </a:rPr>
              <a:t>Fund for Peace</a:t>
            </a:r>
          </a:p>
          <a:p>
            <a:pPr lvl="1"/>
            <a:r>
              <a:rPr lang="en-US" b="0" i="0" u="none" strike="noStrike" baseline="0">
                <a:latin typeface="Century Gothic" panose="020B0502020202020204" pitchFamily="34" charset="0"/>
              </a:rPr>
              <a:t>https://fundforpeace.org/</a:t>
            </a:r>
          </a:p>
          <a:p>
            <a:endParaRPr lang="en-US" b="0" i="0" u="none" strike="noStrike" baseline="0">
              <a:latin typeface="Century Gothic" panose="020B0502020202020204" pitchFamily="34" charset="0"/>
            </a:endParaRPr>
          </a:p>
          <a:p>
            <a:endParaRPr lang="en-US"/>
          </a:p>
        </p:txBody>
      </p:sp>
      <p:pic>
        <p:nvPicPr>
          <p:cNvPr id="5" name="Picture 4">
            <a:extLst>
              <a:ext uri="{FF2B5EF4-FFF2-40B4-BE49-F238E27FC236}">
                <a16:creationId xmlns:a16="http://schemas.microsoft.com/office/drawing/2014/main" id="{B37D727A-A4C3-48F4-A4CA-012EE79A481D}"/>
              </a:ext>
            </a:extLst>
          </p:cNvPr>
          <p:cNvPicPr>
            <a:picLocks noChangeAspect="1"/>
          </p:cNvPicPr>
          <p:nvPr/>
        </p:nvPicPr>
        <p:blipFill>
          <a:blip r:embed="rId2"/>
          <a:stretch>
            <a:fillRect/>
          </a:stretch>
        </p:blipFill>
        <p:spPr>
          <a:xfrm>
            <a:off x="4654035" y="1560019"/>
            <a:ext cx="4602747" cy="3233430"/>
          </a:xfrm>
          <a:prstGeom prst="rect">
            <a:avLst/>
          </a:prstGeom>
        </p:spPr>
      </p:pic>
      <p:sp>
        <p:nvSpPr>
          <p:cNvPr id="27" name="TextBox 26">
            <a:extLst>
              <a:ext uri="{FF2B5EF4-FFF2-40B4-BE49-F238E27FC236}">
                <a16:creationId xmlns:a16="http://schemas.microsoft.com/office/drawing/2014/main" id="{3B09AA03-546A-4583-B09C-39E4B6D5389A}"/>
              </a:ext>
            </a:extLst>
          </p:cNvPr>
          <p:cNvSpPr txBox="1"/>
          <p:nvPr/>
        </p:nvSpPr>
        <p:spPr>
          <a:xfrm>
            <a:off x="6711699" y="4793449"/>
            <a:ext cx="2591327" cy="215444"/>
          </a:xfrm>
          <a:prstGeom prst="rect">
            <a:avLst/>
          </a:prstGeom>
          <a:noFill/>
        </p:spPr>
        <p:txBody>
          <a:bodyPr wrap="square">
            <a:spAutoFit/>
          </a:bodyPr>
          <a:lstStyle/>
          <a:p>
            <a:r>
              <a:rPr lang="en-US" sz="800" dirty="0"/>
              <a:t>https://en.wikipedia.org/wiki/Fragile_States_Index</a:t>
            </a:r>
          </a:p>
        </p:txBody>
      </p:sp>
    </p:spTree>
    <p:extLst>
      <p:ext uri="{BB962C8B-B14F-4D97-AF65-F5344CB8AC3E}">
        <p14:creationId xmlns:p14="http://schemas.microsoft.com/office/powerpoint/2010/main" val="2471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Basic SQL Commands</a:t>
            </a:r>
            <a:endParaRPr lang="en-US" sz="6600"/>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a:t>Demo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a:solidFill>
                  <a:srgbClr val="404040"/>
                </a:solidFill>
                <a:latin typeface="Century Gothic" panose="020B0502020202020204" pitchFamily="34" charset="0"/>
              </a:rPr>
              <a:t>Import</a:t>
            </a:r>
            <a:r>
              <a:rPr lang="en-US" sz="1800" b="0" i="0" u="none" strike="noStrike" baseline="0">
                <a:solidFill>
                  <a:srgbClr val="404040"/>
                </a:solidFill>
                <a:latin typeface="Century Gothic" panose="020B0502020202020204" pitchFamily="34" charset="0"/>
              </a:rPr>
              <a:t> a data table called Covid_Data that </a:t>
            </a:r>
            <a:r>
              <a:rPr lang="en-US">
                <a:solidFill>
                  <a:srgbClr val="404040"/>
                </a:solidFill>
                <a:latin typeface="Century Gothic" panose="020B0502020202020204" pitchFamily="34" charset="0"/>
              </a:rPr>
              <a:t>has </a:t>
            </a:r>
            <a:r>
              <a:rPr lang="en-US" sz="1800" b="1" i="0" u="none" strike="noStrike" baseline="0">
                <a:solidFill>
                  <a:srgbClr val="404040"/>
                </a:solidFill>
                <a:latin typeface="Century Gothic" panose="020B0502020202020204" pitchFamily="34" charset="0"/>
              </a:rPr>
              <a:t>Our World in Data (owid) </a:t>
            </a:r>
            <a:r>
              <a:rPr lang="en-US" sz="1800" b="0" i="0" u="none" strike="noStrike" baseline="0">
                <a:solidFill>
                  <a:srgbClr val="404040"/>
                </a:solidFill>
                <a:latin typeface="Century Gothic" panose="020B0502020202020204" pitchFamily="34" charset="0"/>
              </a:rPr>
              <a:t>on COVID by country and by continent </a:t>
            </a:r>
          </a:p>
          <a:p>
            <a:r>
              <a:rPr lang="en-US" sz="1800" b="0" i="0" u="none" strike="noStrike" baseline="0">
                <a:solidFill>
                  <a:srgbClr val="404040"/>
                </a:solidFill>
                <a:latin typeface="Century Gothic" panose="020B0502020202020204" pitchFamily="34" charset="0"/>
              </a:rPr>
              <a:t>Query using the SELECT statement</a:t>
            </a:r>
          </a:p>
          <a:p>
            <a:r>
              <a:rPr lang="en-US" sz="1800" b="0" i="0" u="none" strike="noStrike" baseline="0">
                <a:solidFill>
                  <a:srgbClr val="404040"/>
                </a:solidFill>
                <a:latin typeface="Century Gothic" panose="020B0502020202020204" pitchFamily="34" charset="0"/>
              </a:rPr>
              <a:t>Filter </a:t>
            </a:r>
            <a:r>
              <a:rPr lang="en-US">
                <a:solidFill>
                  <a:srgbClr val="404040"/>
                </a:solidFill>
                <a:latin typeface="Century Gothic" panose="020B0502020202020204" pitchFamily="34" charset="0"/>
              </a:rPr>
              <a:t>a </a:t>
            </a:r>
            <a:r>
              <a:rPr lang="en-US" sz="1800" b="0" i="0" u="none" strike="noStrike" baseline="0">
                <a:solidFill>
                  <a:srgbClr val="404040"/>
                </a:solidFill>
                <a:latin typeface="Century Gothic" panose="020B0502020202020204" pitchFamily="34" charset="0"/>
              </a:rPr>
              <a:t>query using the WHERE clause</a:t>
            </a:r>
          </a:p>
          <a:p>
            <a:r>
              <a:rPr lang="en-US" sz="1800" b="0" i="0" u="none" strike="noStrike" baseline="0">
                <a:solidFill>
                  <a:srgbClr val="404040"/>
                </a:solidFill>
                <a:latin typeface="Century Gothic" panose="020B0502020202020204" pitchFamily="34" charset="0"/>
              </a:rPr>
              <a:t>Create data table called Stability_Data</a:t>
            </a:r>
          </a:p>
          <a:p>
            <a:r>
              <a:rPr lang="en-US" sz="1800" b="0" i="0" u="none" strike="noStrike" baseline="0">
                <a:solidFill>
                  <a:srgbClr val="404040"/>
                </a:solidFill>
                <a:latin typeface="Century Gothic" panose="020B0502020202020204" pitchFamily="34" charset="0"/>
              </a:rPr>
              <a:t>Insert World Stability index data from </a:t>
            </a:r>
            <a:r>
              <a:rPr lang="en-US" sz="1800" b="1" i="0" u="none" strike="noStrike" baseline="0">
                <a:solidFill>
                  <a:srgbClr val="404040"/>
                </a:solidFill>
                <a:latin typeface="Century Gothic" panose="020B0502020202020204" pitchFamily="34" charset="0"/>
              </a:rPr>
              <a:t>Fund for Peace</a:t>
            </a:r>
          </a:p>
          <a:p>
            <a:pPr lvl="1"/>
            <a:r>
              <a:rPr lang="en-US" b="0" i="0" u="none" strike="noStrike" baseline="0">
                <a:solidFill>
                  <a:srgbClr val="404040"/>
                </a:solidFill>
                <a:latin typeface="Century Gothic" panose="020B0502020202020204" pitchFamily="34" charset="0"/>
              </a:rPr>
              <a:t>Entry data is provided</a:t>
            </a:r>
          </a:p>
          <a:p>
            <a:r>
              <a:rPr lang="en-US" sz="1800" b="0" i="0" u="none" strike="noStrike" baseline="0">
                <a:solidFill>
                  <a:srgbClr val="404040"/>
                </a:solidFill>
                <a:latin typeface="Century Gothic" panose="020B0502020202020204" pitchFamily="34" charset="0"/>
              </a:rPr>
              <a:t>Relate the two tables using the JOIN connector</a:t>
            </a:r>
          </a:p>
          <a:p>
            <a:r>
              <a:rPr lang="en-US">
                <a:solidFill>
                  <a:srgbClr val="404040"/>
                </a:solidFill>
                <a:latin typeface="Century Gothic" panose="020B0502020202020204" pitchFamily="34" charset="0"/>
              </a:rPr>
              <a:t>Aggregate Functions</a:t>
            </a:r>
            <a:endParaRPr lang="en-US" sz="1800" b="0" i="0" u="none" strike="noStrike" baseline="0">
              <a:solidFill>
                <a:srgbClr val="404040"/>
              </a:solidFill>
              <a:latin typeface="Century Gothic" panose="020B0502020202020204" pitchFamily="34" charset="0"/>
            </a:endParaRPr>
          </a:p>
        </p:txBody>
      </p:sp>
    </p:spTree>
    <p:extLst>
      <p:ext uri="{BB962C8B-B14F-4D97-AF65-F5344CB8AC3E}">
        <p14:creationId xmlns:p14="http://schemas.microsoft.com/office/powerpoint/2010/main" val="162116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Tree>
    <p:extLst>
      <p:ext uri="{BB962C8B-B14F-4D97-AF65-F5344CB8AC3E}">
        <p14:creationId xmlns:p14="http://schemas.microsoft.com/office/powerpoint/2010/main" val="2508861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Tree>
    <p:extLst>
      <p:ext uri="{BB962C8B-B14F-4D97-AF65-F5344CB8AC3E}">
        <p14:creationId xmlns:p14="http://schemas.microsoft.com/office/powerpoint/2010/main" val="372151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Tree>
    <p:extLst>
      <p:ext uri="{BB962C8B-B14F-4D97-AF65-F5344CB8AC3E}">
        <p14:creationId xmlns:p14="http://schemas.microsoft.com/office/powerpoint/2010/main" val="325972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Tree>
    <p:extLst>
      <p:ext uri="{BB962C8B-B14F-4D97-AF65-F5344CB8AC3E}">
        <p14:creationId xmlns:p14="http://schemas.microsoft.com/office/powerpoint/2010/main" val="50328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Tree>
    <p:extLst>
      <p:ext uri="{BB962C8B-B14F-4D97-AF65-F5344CB8AC3E}">
        <p14:creationId xmlns:p14="http://schemas.microsoft.com/office/powerpoint/2010/main" val="41811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a:xfrm>
            <a:off x="677334" y="609600"/>
            <a:ext cx="5222281" cy="1320800"/>
          </a:xfrm>
        </p:spPr>
        <p:txBody>
          <a:bodyPr>
            <a:normAutofit/>
          </a:bodyPr>
          <a:lstStyle/>
          <a:p>
            <a:r>
              <a:rPr lang="en-US"/>
              <a:t>Select </a:t>
            </a:r>
          </a:p>
        </p:txBody>
      </p:sp>
      <p:sp>
        <p:nvSpPr>
          <p:cNvPr id="21"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D9F72A-211A-4AE2-8D56-F4C7EC2337BD}"/>
              </a:ext>
            </a:extLst>
          </p:cNvPr>
          <p:cNvSpPr>
            <a:spLocks noGrp="1"/>
          </p:cNvSpPr>
          <p:nvPr>
            <p:ph idx="1"/>
          </p:nvPr>
        </p:nvSpPr>
        <p:spPr>
          <a:xfrm>
            <a:off x="681001" y="2160589"/>
            <a:ext cx="5211607" cy="3880773"/>
          </a:xfrm>
        </p:spPr>
        <p:txBody>
          <a:bodyPr>
            <a:normAutofit/>
          </a:bodyPr>
          <a:lstStyle/>
          <a:p>
            <a:r>
              <a:rPr lang="en-US" dirty="0"/>
              <a:t>select * from </a:t>
            </a:r>
            <a:r>
              <a:rPr lang="en-US" dirty="0" err="1"/>
              <a:t>state_crime</a:t>
            </a:r>
            <a:endParaRPr lang="en-US" dirty="0"/>
          </a:p>
          <a:p>
            <a:pPr lvl="1"/>
            <a:r>
              <a:rPr lang="en-US" dirty="0"/>
              <a:t>Will show all the data within the table due to the wildcard</a:t>
            </a:r>
          </a:p>
          <a:p>
            <a:pPr lvl="2"/>
            <a:r>
              <a:rPr lang="en-US" dirty="0"/>
              <a:t>How many rows?</a:t>
            </a:r>
          </a:p>
          <a:p>
            <a:pPr lvl="2"/>
            <a:r>
              <a:rPr lang="en-US" dirty="0"/>
              <a:t>How many attributes? </a:t>
            </a:r>
          </a:p>
          <a:p>
            <a:r>
              <a:rPr lang="en-US" dirty="0"/>
              <a:t>select , population, </a:t>
            </a:r>
            <a:r>
              <a:rPr lang="en-US" dirty="0" err="1"/>
              <a:t>total_cases</a:t>
            </a:r>
            <a:r>
              <a:rPr lang="en-US" dirty="0"/>
              <a:t> from </a:t>
            </a:r>
            <a:r>
              <a:rPr lang="en-US" dirty="0" err="1"/>
              <a:t>covid_data_csv</a:t>
            </a:r>
            <a:r>
              <a:rPr lang="en-US" dirty="0"/>
              <a:t> </a:t>
            </a:r>
          </a:p>
          <a:p>
            <a:pPr lvl="1"/>
            <a:r>
              <a:rPr lang="en-US" dirty="0"/>
              <a:t>Will show the columns that we like to see only</a:t>
            </a:r>
          </a:p>
        </p:txBody>
      </p:sp>
      <p:pic>
        <p:nvPicPr>
          <p:cNvPr id="7" name="Picture 6" descr="Table&#10;&#10;Description automatically generated">
            <a:extLst>
              <a:ext uri="{FF2B5EF4-FFF2-40B4-BE49-F238E27FC236}">
                <a16:creationId xmlns:a16="http://schemas.microsoft.com/office/drawing/2014/main" id="{CA0E3D09-C59D-4BDB-BF41-C80E587F1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399" y="957358"/>
            <a:ext cx="5762749" cy="4366842"/>
          </a:xfrm>
          <a:prstGeom prst="rect">
            <a:avLst/>
          </a:prstGeom>
        </p:spPr>
      </p:pic>
    </p:spTree>
    <p:extLst>
      <p:ext uri="{BB962C8B-B14F-4D97-AF65-F5344CB8AC3E}">
        <p14:creationId xmlns:p14="http://schemas.microsoft.com/office/powerpoint/2010/main" val="168816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a:xfrm>
            <a:off x="675065" y="609600"/>
            <a:ext cx="2930518" cy="1320800"/>
          </a:xfrm>
        </p:spPr>
        <p:txBody>
          <a:bodyPr anchor="ctr">
            <a:normAutofit/>
          </a:bodyPr>
          <a:lstStyle/>
          <a:p>
            <a:r>
              <a:rPr lang="en-US"/>
              <a:t>Where and Order by</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1361" y="2160589"/>
            <a:ext cx="2930517" cy="3880773"/>
          </a:xfrm>
        </p:spPr>
        <p:txBody>
          <a:bodyPr>
            <a:normAutofit/>
          </a:bodyPr>
          <a:lstStyle/>
          <a:p>
            <a:pPr>
              <a:lnSpc>
                <a:spcPct val="90000"/>
              </a:lnSpc>
            </a:pPr>
            <a:r>
              <a:rPr lang="en-US"/>
              <a:t>select country, continent, population, total_cases from covid_data_csv where continent = ‘South America’</a:t>
            </a:r>
          </a:p>
          <a:p>
            <a:pPr>
              <a:lnSpc>
                <a:spcPct val="90000"/>
              </a:lnSpc>
            </a:pPr>
            <a:r>
              <a:rPr lang="en-US"/>
              <a:t>select country, continent, population, total_cases from covid_data_csv where continent = ‘South America’ order by total_cases desc</a:t>
            </a:r>
          </a:p>
          <a:p>
            <a:pPr lvl="1">
              <a:lnSpc>
                <a:spcPct val="90000"/>
              </a:lnSpc>
            </a:pPr>
            <a:r>
              <a:rPr lang="en-US"/>
              <a:t>Default is asc</a:t>
            </a:r>
          </a:p>
        </p:txBody>
      </p:sp>
      <p:pic>
        <p:nvPicPr>
          <p:cNvPr id="6" name="Picture 5" descr="Table&#10;&#10;Description automatically generated">
            <a:extLst>
              <a:ext uri="{FF2B5EF4-FFF2-40B4-BE49-F238E27FC236}">
                <a16:creationId xmlns:a16="http://schemas.microsoft.com/office/drawing/2014/main" id="{4CCC2F58-5978-42AF-BE44-9EE867DA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03" y="227066"/>
            <a:ext cx="4315242" cy="3740448"/>
          </a:xfrm>
          <a:prstGeom prst="rect">
            <a:avLst/>
          </a:prstGeom>
        </p:spPr>
      </p:pic>
      <p:pic>
        <p:nvPicPr>
          <p:cNvPr id="9" name="Picture 8" descr="Table&#10;&#10;Description automatically generated">
            <a:extLst>
              <a:ext uri="{FF2B5EF4-FFF2-40B4-BE49-F238E27FC236}">
                <a16:creationId xmlns:a16="http://schemas.microsoft.com/office/drawing/2014/main" id="{AAE20BCB-5748-436C-A995-6DA9EBBBB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185" y="2508448"/>
            <a:ext cx="4522454" cy="3924555"/>
          </a:xfrm>
          <a:prstGeom prst="rect">
            <a:avLst/>
          </a:prstGeom>
        </p:spPr>
      </p:pic>
    </p:spTree>
    <p:extLst>
      <p:ext uri="{BB962C8B-B14F-4D97-AF65-F5344CB8AC3E}">
        <p14:creationId xmlns:p14="http://schemas.microsoft.com/office/powerpoint/2010/main" val="24852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a:xfrm>
            <a:off x="677334" y="609600"/>
            <a:ext cx="5222281" cy="1320800"/>
          </a:xfrm>
        </p:spPr>
        <p:txBody>
          <a:bodyPr>
            <a:normAutofit/>
          </a:bodyPr>
          <a:lstStyle/>
          <a:p>
            <a:r>
              <a:rPr lang="en-US"/>
              <a:t>Create Table</a:t>
            </a:r>
          </a:p>
        </p:txBody>
      </p:sp>
      <p:sp>
        <p:nvSpPr>
          <p:cNvPr id="21" name="Isosceles Triangle 8">
            <a:extLst>
              <a:ext uri="{FF2B5EF4-FFF2-40B4-BE49-F238E27FC236}">
                <a16:creationId xmlns:a16="http://schemas.microsoft.com/office/drawing/2014/main" id="{32E831C8-E18D-43FE-8879-E8ACEFD3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a:xfrm>
            <a:off x="681001" y="2160589"/>
            <a:ext cx="5211607" cy="3880773"/>
          </a:xfrm>
        </p:spPr>
        <p:txBody>
          <a:bodyPr>
            <a:normAutofit/>
          </a:bodyPr>
          <a:lstStyle/>
          <a:p>
            <a:pPr>
              <a:lnSpc>
                <a:spcPct val="90000"/>
              </a:lnSpc>
            </a:pPr>
            <a:r>
              <a:rPr lang="en-US" dirty="0"/>
              <a:t>create table </a:t>
            </a:r>
            <a:r>
              <a:rPr lang="en-US" dirty="0" err="1"/>
              <a:t>stability_data</a:t>
            </a:r>
            <a:r>
              <a:rPr lang="en-US" dirty="0"/>
              <a:t> (</a:t>
            </a:r>
            <a:r>
              <a:rPr lang="en-US" dirty="0" err="1"/>
              <a:t>iso_code</a:t>
            </a:r>
            <a:r>
              <a:rPr lang="en-US" dirty="0"/>
              <a:t> text, country text, </a:t>
            </a:r>
            <a:r>
              <a:rPr lang="en-US" dirty="0" err="1"/>
              <a:t>stable_index</a:t>
            </a:r>
            <a:r>
              <a:rPr lang="en-US" dirty="0"/>
              <a:t> decimal)</a:t>
            </a:r>
          </a:p>
          <a:p>
            <a:pPr>
              <a:lnSpc>
                <a:spcPct val="90000"/>
              </a:lnSpc>
            </a:pPr>
            <a:r>
              <a:rPr lang="en-US" dirty="0"/>
              <a:t>insert into insert into </a:t>
            </a:r>
            <a:r>
              <a:rPr lang="en-US" dirty="0" err="1"/>
              <a:t>stability_Data</a:t>
            </a:r>
            <a:r>
              <a:rPr lang="en-US" dirty="0"/>
              <a:t> (</a:t>
            </a:r>
            <a:r>
              <a:rPr lang="en-US" dirty="0" err="1"/>
              <a:t>iso_code</a:t>
            </a:r>
            <a:r>
              <a:rPr lang="en-US" dirty="0"/>
              <a:t>, country, </a:t>
            </a:r>
            <a:r>
              <a:rPr lang="en-US" dirty="0" err="1"/>
              <a:t>stable_index</a:t>
            </a:r>
            <a:r>
              <a:rPr lang="en-US" dirty="0"/>
              <a:t>)values('AFG', 'Afghanistan', 102.9)</a:t>
            </a:r>
          </a:p>
          <a:p>
            <a:pPr>
              <a:lnSpc>
                <a:spcPct val="90000"/>
              </a:lnSpc>
            </a:pPr>
            <a:r>
              <a:rPr lang="en-US" dirty="0"/>
              <a:t>select * from </a:t>
            </a:r>
            <a:r>
              <a:rPr lang="en-US" dirty="0" err="1"/>
              <a:t>stability_data</a:t>
            </a:r>
            <a:endParaRPr lang="en-US" dirty="0"/>
          </a:p>
          <a:p>
            <a:pPr marL="0" indent="0">
              <a:lnSpc>
                <a:spcPct val="90000"/>
              </a:lnSpc>
              <a:buNone/>
            </a:pPr>
            <a:endParaRPr lang="en-US" dirty="0"/>
          </a:p>
          <a:p>
            <a:pPr>
              <a:lnSpc>
                <a:spcPct val="90000"/>
              </a:lnSpc>
            </a:pPr>
            <a:endParaRPr lang="en-US" dirty="0"/>
          </a:p>
        </p:txBody>
      </p:sp>
      <p:pic>
        <p:nvPicPr>
          <p:cNvPr id="11" name="Picture 10" descr="Graphical user interface, text, application, email&#10;&#10;Description automatically generated">
            <a:extLst>
              <a:ext uri="{FF2B5EF4-FFF2-40B4-BE49-F238E27FC236}">
                <a16:creationId xmlns:a16="http://schemas.microsoft.com/office/drawing/2014/main" id="{87B0C869-EC31-43FD-A8F1-FAE028272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615" y="938948"/>
            <a:ext cx="5396683" cy="4682495"/>
          </a:xfrm>
          <a:prstGeom prst="rect">
            <a:avLst/>
          </a:prstGeom>
        </p:spPr>
      </p:pic>
    </p:spTree>
    <p:extLst>
      <p:ext uri="{BB962C8B-B14F-4D97-AF65-F5344CB8AC3E}">
        <p14:creationId xmlns:p14="http://schemas.microsoft.com/office/powerpoint/2010/main" val="139764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Tree>
    <p:extLst>
      <p:ext uri="{BB962C8B-B14F-4D97-AF65-F5344CB8AC3E}">
        <p14:creationId xmlns:p14="http://schemas.microsoft.com/office/powerpoint/2010/main" val="410913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2228-5092-7C4B-96B7-5E359EBF6B8C}"/>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a:t>Insert data </a:t>
            </a:r>
          </a:p>
        </p:txBody>
      </p:sp>
      <p:sp>
        <p:nvSpPr>
          <p:cNvPr id="4" name="Content Placeholder 3">
            <a:extLst>
              <a:ext uri="{FF2B5EF4-FFF2-40B4-BE49-F238E27FC236}">
                <a16:creationId xmlns:a16="http://schemas.microsoft.com/office/drawing/2014/main" id="{1EBF4C14-1FA6-4021-8A8E-5E997A9DF341}"/>
              </a:ext>
            </a:extLst>
          </p:cNvPr>
          <p:cNvSpPr>
            <a:spLocks noGrp="1"/>
          </p:cNvSpPr>
          <p:nvPr>
            <p:ph idx="1"/>
          </p:nvPr>
        </p:nvSpPr>
        <p:spPr>
          <a:xfrm>
            <a:off x="685167" y="2160589"/>
            <a:ext cx="3720916" cy="3560733"/>
          </a:xfrm>
        </p:spPr>
        <p:txBody>
          <a:bodyPr>
            <a:normAutofit/>
          </a:bodyPr>
          <a:lstStyle/>
          <a:p>
            <a:r>
              <a:rPr lang="en-US" dirty="0"/>
              <a:t>Load </a:t>
            </a:r>
            <a:r>
              <a:rPr lang="en-US" dirty="0" err="1"/>
              <a:t>stability_data_load.sql</a:t>
            </a:r>
            <a:endParaRPr lang="en-US"/>
          </a:p>
          <a:p>
            <a:r>
              <a:rPr lang="en-US" dirty="0"/>
              <a:t>select * from </a:t>
            </a:r>
            <a:r>
              <a:rPr lang="en-US" dirty="0" err="1"/>
              <a:t>stability_data</a:t>
            </a:r>
            <a:endParaRPr lang="en-US"/>
          </a:p>
          <a:p>
            <a:pPr lvl="1"/>
            <a:r>
              <a:rPr lang="en-US" dirty="0"/>
              <a:t>Look at table data</a:t>
            </a:r>
            <a:endParaRPr lang="en-US"/>
          </a:p>
          <a:p>
            <a:pPr lvl="2"/>
            <a:r>
              <a:rPr lang="en-US" dirty="0"/>
              <a:t>Which column looks like a column that has the same information for </a:t>
            </a:r>
            <a:r>
              <a:rPr lang="en-US" dirty="0" err="1"/>
              <a:t>covid_data</a:t>
            </a:r>
            <a:r>
              <a:rPr lang="en-US" dirty="0"/>
              <a:t>?</a:t>
            </a:r>
            <a:endParaRPr lang="en-US"/>
          </a:p>
          <a:p>
            <a:pPr marL="0" indent="0">
              <a:buNone/>
            </a:pP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168FD867-B699-40B0-A4E7-86E7348B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477" y="229071"/>
            <a:ext cx="4602747" cy="399288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225A8EE-DAFD-49C7-9F4C-3835D58C1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60" y="2160589"/>
            <a:ext cx="5038916" cy="4369060"/>
          </a:xfrm>
          <a:prstGeom prst="rect">
            <a:avLst/>
          </a:prstGeom>
        </p:spPr>
      </p:pic>
    </p:spTree>
    <p:extLst>
      <p:ext uri="{BB962C8B-B14F-4D97-AF65-F5344CB8AC3E}">
        <p14:creationId xmlns:p14="http://schemas.microsoft.com/office/powerpoint/2010/main" val="153733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487115" y="4292105"/>
            <a:ext cx="2992715" cy="1159482"/>
          </a:xfrm>
        </p:spPr>
        <p:txBody>
          <a:bodyPr>
            <a:normAutofit/>
          </a:bodyPr>
          <a:lstStyle/>
          <a:p>
            <a:r>
              <a:rPr lang="en-US" sz="1500" dirty="0"/>
              <a:t>Click on data source</a:t>
            </a:r>
          </a:p>
          <a:p>
            <a:r>
              <a:rPr lang="en-US" sz="1500" dirty="0"/>
              <a:t>Click select</a:t>
            </a:r>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02" y="1568930"/>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Tree>
    <p:extLst>
      <p:ext uri="{BB962C8B-B14F-4D97-AF65-F5344CB8AC3E}">
        <p14:creationId xmlns:p14="http://schemas.microsoft.com/office/powerpoint/2010/main" val="321416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853" y="1420775"/>
            <a:ext cx="6268980" cy="5104831"/>
          </a:xfrm>
        </p:spPr>
      </p:pic>
    </p:spTree>
    <p:extLst>
      <p:ext uri="{BB962C8B-B14F-4D97-AF65-F5344CB8AC3E}">
        <p14:creationId xmlns:p14="http://schemas.microsoft.com/office/powerpoint/2010/main" val="508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a:t>Joins and Alias</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1" y="2160589"/>
            <a:ext cx="2930517" cy="3880773"/>
          </a:xfrm>
        </p:spPr>
        <p:txBody>
          <a:bodyPr>
            <a:normAutofit/>
          </a:bodyPr>
          <a:lstStyle/>
          <a:p>
            <a:pPr>
              <a:lnSpc>
                <a:spcPct val="90000"/>
              </a:lnSpc>
            </a:pPr>
            <a:r>
              <a:rPr lang="en-US" sz="1300" dirty="0"/>
              <a:t>select </a:t>
            </a:r>
            <a:r>
              <a:rPr lang="en-US" sz="1300" dirty="0" err="1"/>
              <a:t>covid_data_csv.country</a:t>
            </a:r>
            <a:r>
              <a:rPr lang="en-US" sz="1300" dirty="0"/>
              <a:t>, </a:t>
            </a:r>
            <a:r>
              <a:rPr lang="en-US" sz="1300" dirty="0" err="1"/>
              <a:t>covid_data_csv.population</a:t>
            </a:r>
            <a:r>
              <a:rPr lang="en-US" sz="1300" dirty="0"/>
              <a:t>, </a:t>
            </a:r>
            <a:r>
              <a:rPr lang="en-US" sz="1300" dirty="0" err="1"/>
              <a:t>covid_data_csv.total_cases</a:t>
            </a:r>
            <a:r>
              <a:rPr lang="en-US" sz="1300" dirty="0"/>
              <a:t>, </a:t>
            </a:r>
            <a:r>
              <a:rPr lang="en-US" sz="1300" dirty="0" err="1"/>
              <a:t>stability_data.stable_index</a:t>
            </a:r>
            <a:r>
              <a:rPr lang="en-US" sz="1300" dirty="0"/>
              <a:t> from </a:t>
            </a:r>
            <a:r>
              <a:rPr lang="en-US" sz="1300" dirty="0" err="1"/>
              <a:t>covid_data_csv</a:t>
            </a:r>
            <a:r>
              <a:rPr lang="en-US" sz="1300" dirty="0"/>
              <a:t> join </a:t>
            </a:r>
            <a:r>
              <a:rPr lang="en-US" sz="1300" dirty="0" err="1"/>
              <a:t>stability_data</a:t>
            </a:r>
            <a:r>
              <a:rPr lang="en-US" sz="1300" dirty="0"/>
              <a:t> on </a:t>
            </a:r>
            <a:r>
              <a:rPr lang="en-US" sz="1300" dirty="0" err="1"/>
              <a:t>covid_data_csv.iso_code</a:t>
            </a:r>
            <a:r>
              <a:rPr lang="en-US" sz="1300" dirty="0"/>
              <a:t> = </a:t>
            </a:r>
            <a:r>
              <a:rPr lang="en-US" sz="1300" dirty="0" err="1"/>
              <a:t>stability_data.iso_code</a:t>
            </a:r>
            <a:endParaRPr lang="en-US" sz="1300" dirty="0"/>
          </a:p>
          <a:p>
            <a:pPr lvl="1">
              <a:lnSpc>
                <a:spcPct val="90000"/>
              </a:lnSpc>
            </a:pPr>
            <a:r>
              <a:rPr lang="en-US" sz="1300" dirty="0"/>
              <a:t>Make new table that shows the data we would like to see</a:t>
            </a:r>
          </a:p>
          <a:p>
            <a:pPr>
              <a:lnSpc>
                <a:spcPct val="90000"/>
              </a:lnSpc>
            </a:pPr>
            <a:r>
              <a:rPr lang="en-US" sz="1300" dirty="0"/>
              <a:t>select </a:t>
            </a:r>
            <a:r>
              <a:rPr lang="en-US" sz="1300" dirty="0" err="1"/>
              <a:t>a.iso_code</a:t>
            </a:r>
            <a:r>
              <a:rPr lang="en-US" sz="1300" dirty="0"/>
              <a:t>, </a:t>
            </a:r>
            <a:r>
              <a:rPr lang="en-US" sz="1300" dirty="0" err="1"/>
              <a:t>a.country</a:t>
            </a:r>
            <a:r>
              <a:rPr lang="en-US" sz="1300" dirty="0"/>
              <a:t>, </a:t>
            </a:r>
            <a:r>
              <a:rPr lang="en-US" sz="1300" dirty="0" err="1"/>
              <a:t>a.population</a:t>
            </a:r>
            <a:r>
              <a:rPr lang="en-US" sz="1300" dirty="0"/>
              <a:t>, </a:t>
            </a:r>
            <a:r>
              <a:rPr lang="en-US" sz="1300" dirty="0" err="1"/>
              <a:t>a.total_cases</a:t>
            </a:r>
            <a:r>
              <a:rPr lang="en-US" sz="1300" dirty="0"/>
              <a:t>, </a:t>
            </a:r>
            <a:r>
              <a:rPr lang="en-US" sz="1300" dirty="0" err="1"/>
              <a:t>b.stable_index</a:t>
            </a:r>
            <a:r>
              <a:rPr lang="en-US" sz="1300" dirty="0"/>
              <a:t> from </a:t>
            </a:r>
            <a:r>
              <a:rPr lang="en-US" sz="1300" dirty="0" err="1"/>
              <a:t>covid_data_csv</a:t>
            </a:r>
            <a:r>
              <a:rPr lang="en-US" sz="1300" dirty="0"/>
              <a:t> as a join </a:t>
            </a:r>
            <a:r>
              <a:rPr lang="en-US" sz="1300" dirty="0" err="1"/>
              <a:t>stability_data</a:t>
            </a:r>
            <a:r>
              <a:rPr lang="en-US" sz="1300" dirty="0"/>
              <a:t> as b on </a:t>
            </a:r>
            <a:r>
              <a:rPr lang="en-US" sz="1300" dirty="0" err="1"/>
              <a:t>a.iso_code</a:t>
            </a:r>
            <a:r>
              <a:rPr lang="en-US" sz="1300" dirty="0"/>
              <a:t> = </a:t>
            </a:r>
            <a:r>
              <a:rPr lang="en-US" sz="1300" dirty="0" err="1"/>
              <a:t>b.iso_code</a:t>
            </a:r>
            <a:endParaRPr lang="en-US" sz="1300" dirty="0"/>
          </a:p>
          <a:p>
            <a:pPr lvl="1">
              <a:lnSpc>
                <a:spcPct val="90000"/>
              </a:lnSpc>
            </a:pPr>
            <a:r>
              <a:rPr lang="en-US" sz="1300" dirty="0"/>
              <a:t>Give alias</a:t>
            </a:r>
          </a:p>
          <a:p>
            <a:pPr>
              <a:lnSpc>
                <a:spcPct val="90000"/>
              </a:lnSpc>
            </a:pPr>
            <a:endParaRPr lang="en-US" sz="1300" dirty="0"/>
          </a:p>
        </p:txBody>
      </p:sp>
      <p:pic>
        <p:nvPicPr>
          <p:cNvPr id="6" name="Picture 5" descr="Table&#10;&#10;Description automatically generated with medium confidence">
            <a:extLst>
              <a:ext uri="{FF2B5EF4-FFF2-40B4-BE49-F238E27FC236}">
                <a16:creationId xmlns:a16="http://schemas.microsoft.com/office/drawing/2014/main" id="{4D57B7B6-5C02-423C-B4AE-94DE28E43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93" y="403244"/>
            <a:ext cx="4312502" cy="3514689"/>
          </a:xfrm>
          <a:prstGeom prst="rect">
            <a:avLst/>
          </a:prstGeom>
        </p:spPr>
      </p:pic>
      <p:pic>
        <p:nvPicPr>
          <p:cNvPr id="10" name="Picture 9" descr="Table&#10;&#10;Description automatically generated">
            <a:extLst>
              <a:ext uri="{FF2B5EF4-FFF2-40B4-BE49-F238E27FC236}">
                <a16:creationId xmlns:a16="http://schemas.microsoft.com/office/drawing/2014/main" id="{C2CBB09B-A0F4-4185-A681-286BF24BD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527" y="2979290"/>
            <a:ext cx="4639505" cy="3769598"/>
          </a:xfrm>
          <a:prstGeom prst="rect">
            <a:avLst/>
          </a:prstGeom>
        </p:spPr>
      </p:pic>
    </p:spTree>
    <p:extLst>
      <p:ext uri="{BB962C8B-B14F-4D97-AF65-F5344CB8AC3E}">
        <p14:creationId xmlns:p14="http://schemas.microsoft.com/office/powerpoint/2010/main" val="2159007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48783852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A517-E686-445F-B8C5-1F15CCC76180}"/>
              </a:ext>
            </a:extLst>
          </p:cNvPr>
          <p:cNvSpPr>
            <a:spLocks noGrp="1"/>
          </p:cNvSpPr>
          <p:nvPr>
            <p:ph type="title"/>
          </p:nvPr>
        </p:nvSpPr>
        <p:spPr>
          <a:xfrm>
            <a:off x="677334" y="609600"/>
            <a:ext cx="5222281" cy="1320800"/>
          </a:xfrm>
        </p:spPr>
        <p:txBody>
          <a:bodyPr>
            <a:normAutofit/>
          </a:bodyPr>
          <a:lstStyle/>
          <a:p>
            <a:r>
              <a:rPr lang="en-US" dirty="0"/>
              <a:t>Aggregate Functions</a:t>
            </a:r>
          </a:p>
        </p:txBody>
      </p:sp>
      <p:sp>
        <p:nvSpPr>
          <p:cNvPr id="12"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134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96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946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79333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strings being woven togehter">
            <a:extLst>
              <a:ext uri="{FF2B5EF4-FFF2-40B4-BE49-F238E27FC236}">
                <a16:creationId xmlns:a16="http://schemas.microsoft.com/office/drawing/2014/main" id="{66AAD923-D8C2-4532-97FB-7D5B6CC95449}"/>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77D27C2A-C5E8-2749-9C16-8A33394CDC3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Activity</a:t>
            </a:r>
          </a:p>
        </p:txBody>
      </p:sp>
    </p:spTree>
    <p:extLst>
      <p:ext uri="{BB962C8B-B14F-4D97-AF65-F5344CB8AC3E}">
        <p14:creationId xmlns:p14="http://schemas.microsoft.com/office/powerpoint/2010/main" val="58351870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62C-F9C9-4164-A200-FF1A6E552B52}"/>
              </a:ext>
            </a:extLst>
          </p:cNvPr>
          <p:cNvSpPr>
            <a:spLocks noGrp="1"/>
          </p:cNvSpPr>
          <p:nvPr>
            <p:ph type="title"/>
          </p:nvPr>
        </p:nvSpPr>
        <p:spPr>
          <a:xfrm>
            <a:off x="4965430" y="629268"/>
            <a:ext cx="6586491" cy="1286160"/>
          </a:xfrm>
        </p:spPr>
        <p:txBody>
          <a:bodyPr anchor="b">
            <a:normAutofit/>
          </a:bodyPr>
          <a:lstStyle/>
          <a:p>
            <a:r>
              <a:rPr lang="en-US"/>
              <a:t>Questions</a:t>
            </a:r>
          </a:p>
        </p:txBody>
      </p:sp>
      <p:sp>
        <p:nvSpPr>
          <p:cNvPr id="3" name="Content Placeholder 2">
            <a:extLst>
              <a:ext uri="{FF2B5EF4-FFF2-40B4-BE49-F238E27FC236}">
                <a16:creationId xmlns:a16="http://schemas.microsoft.com/office/drawing/2014/main" id="{364A8142-A4B0-47F4-A066-263CD56CDD55}"/>
              </a:ext>
            </a:extLst>
          </p:cNvPr>
          <p:cNvSpPr>
            <a:spLocks noGrp="1"/>
          </p:cNvSpPr>
          <p:nvPr>
            <p:ph idx="1"/>
          </p:nvPr>
        </p:nvSpPr>
        <p:spPr>
          <a:xfrm>
            <a:off x="4965431" y="2438400"/>
            <a:ext cx="6586489" cy="3785419"/>
          </a:xfrm>
        </p:spPr>
        <p:txBody>
          <a:bodyPr>
            <a:normAutofit fontScale="77500" lnSpcReduction="20000"/>
          </a:bodyPr>
          <a:lstStyle/>
          <a:p>
            <a:pPr marL="0" indent="0">
              <a:buNone/>
            </a:pPr>
            <a:r>
              <a:rPr lang="en-US" sz="2000" b="0" i="0" u="none" strike="noStrike" baseline="0">
                <a:solidFill>
                  <a:srgbClr val="404040"/>
                </a:solidFill>
                <a:latin typeface="Century Gothic" panose="020B0502020202020204" pitchFamily="34" charset="0"/>
              </a:rPr>
              <a:t>From the COVID 19 Data table write queries to show the following:</a:t>
            </a:r>
          </a:p>
          <a:p>
            <a:r>
              <a:rPr lang="en-US" sz="2000" b="0" i="0" u="none" strike="noStrike" baseline="0">
                <a:solidFill>
                  <a:srgbClr val="404040"/>
                </a:solidFill>
                <a:latin typeface="Century Gothic" panose="020B0502020202020204" pitchFamily="34" charset="0"/>
              </a:rPr>
              <a:t>What country has the highest number of total cases?</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country has the smallest population density?</a:t>
            </a:r>
          </a:p>
          <a:p>
            <a:pPr lvl="1"/>
            <a:r>
              <a:rPr lang="en-US" sz="1800" b="0" i="0" u="none" strike="noStrike" baseline="0">
                <a:solidFill>
                  <a:srgbClr val="404040"/>
                </a:solidFill>
                <a:latin typeface="Century Gothic" panose="020B0502020202020204" pitchFamily="34" charset="0"/>
              </a:rPr>
              <a:t>Hint: sel</a:t>
            </a:r>
            <a:r>
              <a:rPr lang="en-US" sz="1800">
                <a:solidFill>
                  <a:srgbClr val="404040"/>
                </a:solidFill>
                <a:latin typeface="Century Gothic" panose="020B0502020202020204" pitchFamily="34" charset="0"/>
              </a:rPr>
              <a:t>ect/from/order by</a:t>
            </a:r>
            <a:endParaRPr lang="en-US" sz="1800" b="0" i="0" u="none" strike="noStrike" baseline="0">
              <a:solidFill>
                <a:srgbClr val="404040"/>
              </a:solidFill>
              <a:latin typeface="Century Gothic" panose="020B0502020202020204" pitchFamily="34" charset="0"/>
            </a:endParaRPr>
          </a:p>
          <a:p>
            <a:r>
              <a:rPr lang="en-US" sz="2000" b="0" i="0" u="none" strike="noStrike" baseline="0">
                <a:solidFill>
                  <a:srgbClr val="404040"/>
                </a:solidFill>
                <a:latin typeface="Century Gothic" panose="020B0502020202020204" pitchFamily="34" charset="0"/>
              </a:rPr>
              <a:t>What is the total population of the continent North America?</a:t>
            </a:r>
          </a:p>
          <a:p>
            <a:pPr lvl="1"/>
            <a:r>
              <a:rPr lang="en-US" sz="1800" b="0" i="0" u="none" strike="noStrike" baseline="0">
                <a:solidFill>
                  <a:srgbClr val="404040"/>
                </a:solidFill>
                <a:latin typeface="Century Gothic" panose="020B0502020202020204" pitchFamily="34" charset="0"/>
              </a:rPr>
              <a:t>Hint: group by</a:t>
            </a:r>
          </a:p>
          <a:p>
            <a:r>
              <a:rPr lang="en-US" sz="2000" b="0" i="0" u="none" strike="noStrike" baseline="0">
                <a:solidFill>
                  <a:srgbClr val="404040"/>
                </a:solidFill>
                <a:latin typeface="Century Gothic" panose="020B0502020202020204" pitchFamily="34" charset="0"/>
              </a:rPr>
              <a:t>What country has the lowest number of new cases?</a:t>
            </a:r>
          </a:p>
          <a:p>
            <a:pPr lvl="1"/>
            <a:r>
              <a:rPr lang="en-US" sz="1800" b="0" i="0" u="none" strike="noStrike" baseline="0">
                <a:solidFill>
                  <a:srgbClr val="404040"/>
                </a:solidFill>
                <a:latin typeface="Century Gothic" panose="020B0502020202020204" pitchFamily="34" charset="0"/>
              </a:rPr>
              <a:t>Hint: group by/ order by</a:t>
            </a:r>
          </a:p>
          <a:p>
            <a:r>
              <a:rPr lang="en-US" sz="2000" b="0" i="0" u="none" strike="noStrike" baseline="0">
                <a:solidFill>
                  <a:srgbClr val="404040"/>
                </a:solidFill>
                <a:latin typeface="Century Gothic" panose="020B0502020202020204" pitchFamily="34" charset="0"/>
              </a:rPr>
              <a:t>What country in North America has the highest number of total cases?</a:t>
            </a:r>
          </a:p>
          <a:p>
            <a:pPr lvl="1"/>
            <a:r>
              <a:rPr lang="en-US" sz="1800">
                <a:solidFill>
                  <a:srgbClr val="404040"/>
                </a:solidFill>
                <a:latin typeface="Century Gothic" panose="020B0502020202020204" pitchFamily="34" charset="0"/>
              </a:rPr>
              <a:t>Hint: where</a:t>
            </a:r>
            <a:endParaRPr lang="en-US" sz="1800" b="0" i="0" u="none" strike="noStrike" baseline="0">
              <a:solidFill>
                <a:srgbClr val="404040"/>
              </a:solidFill>
              <a:latin typeface="Century Gothic" panose="020B0502020202020204" pitchFamily="34" charset="0"/>
            </a:endParaRPr>
          </a:p>
        </p:txBody>
      </p:sp>
      <p:pic>
        <p:nvPicPr>
          <p:cNvPr id="10" name="Picture 4" descr="Many question marks on black background">
            <a:extLst>
              <a:ext uri="{FF2B5EF4-FFF2-40B4-BE49-F238E27FC236}">
                <a16:creationId xmlns:a16="http://schemas.microsoft.com/office/drawing/2014/main" id="{9DC94D0A-A375-4D39-A7B2-22296250503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Tree>
    <p:extLst>
      <p:ext uri="{BB962C8B-B14F-4D97-AF65-F5344CB8AC3E}">
        <p14:creationId xmlns:p14="http://schemas.microsoft.com/office/powerpoint/2010/main" val="309612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Many question marks on black background">
            <a:extLst>
              <a:ext uri="{FF2B5EF4-FFF2-40B4-BE49-F238E27FC236}">
                <a16:creationId xmlns:a16="http://schemas.microsoft.com/office/drawing/2014/main" id="{990B71F5-14FF-43FF-9FC1-A002CBFBAF5A}"/>
              </a:ext>
            </a:extLst>
          </p:cNvPr>
          <p:cNvPicPr>
            <a:picLocks noChangeAspect="1"/>
          </p:cNvPicPr>
          <p:nvPr/>
        </p:nvPicPr>
        <p:blipFill rotWithShape="1">
          <a:blip r:embed="rId2">
            <a:alphaModFix amt="25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D2C503AA-3C00-2645-A6B0-AD397CB25981}"/>
              </a:ext>
            </a:extLst>
          </p:cNvPr>
          <p:cNvSpPr>
            <a:spLocks noGrp="1"/>
          </p:cNvSpPr>
          <p:nvPr>
            <p:ph type="title"/>
          </p:nvPr>
        </p:nvSpPr>
        <p:spPr>
          <a:xfrm>
            <a:off x="838200" y="812712"/>
            <a:ext cx="6696456" cy="4224232"/>
          </a:xfrm>
        </p:spPr>
        <p:txBody>
          <a:bodyPr vert="horz" lIns="91440" tIns="45720" rIns="91440" bIns="45720" rtlCol="0" anchor="b">
            <a:normAutofit/>
          </a:bodyPr>
          <a:lstStyle/>
          <a:p>
            <a:r>
              <a:rPr lang="en-US" sz="6000">
                <a:solidFill>
                  <a:srgbClr val="FFFFFF"/>
                </a:solidFill>
              </a:rPr>
              <a:t>Answers</a:t>
            </a:r>
          </a:p>
        </p:txBody>
      </p:sp>
      <p:sp>
        <p:nvSpPr>
          <p:cNvPr id="3" name="Content Placeholder 2">
            <a:extLst>
              <a:ext uri="{FF2B5EF4-FFF2-40B4-BE49-F238E27FC236}">
                <a16:creationId xmlns:a16="http://schemas.microsoft.com/office/drawing/2014/main" id="{24F4E448-AFC9-1E41-81CB-E33AA98404B0}"/>
              </a:ext>
            </a:extLst>
          </p:cNvPr>
          <p:cNvSpPr>
            <a:spLocks noGrp="1"/>
          </p:cNvSpPr>
          <p:nvPr>
            <p:ph idx="1"/>
          </p:nvPr>
        </p:nvSpPr>
        <p:spPr>
          <a:xfrm>
            <a:off x="838199" y="5399833"/>
            <a:ext cx="5257791" cy="645456"/>
          </a:xfrm>
        </p:spPr>
        <p:txBody>
          <a:bodyPr vert="horz" lIns="91440" tIns="45720" rIns="91440" bIns="45720" rtlCol="0">
            <a:normAutofit/>
          </a:bodyPr>
          <a:lstStyle/>
          <a:p>
            <a:pPr marL="0" indent="0">
              <a:buNone/>
            </a:pPr>
            <a:r>
              <a:rPr lang="en-US" sz="2000">
                <a:solidFill>
                  <a:srgbClr val="FFFFFF"/>
                </a:solidFill>
              </a:rPr>
              <a:t>Let’s do it together!</a:t>
            </a:r>
          </a:p>
        </p:txBody>
      </p:sp>
    </p:spTree>
    <p:extLst>
      <p:ext uri="{BB962C8B-B14F-4D97-AF65-F5344CB8AC3E}">
        <p14:creationId xmlns:p14="http://schemas.microsoft.com/office/powerpoint/2010/main" val="127819526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Tree>
    <p:extLst>
      <p:ext uri="{BB962C8B-B14F-4D97-AF65-F5344CB8AC3E}">
        <p14:creationId xmlns:p14="http://schemas.microsoft.com/office/powerpoint/2010/main" val="305126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Tree>
    <p:extLst>
      <p:ext uri="{BB962C8B-B14F-4D97-AF65-F5344CB8AC3E}">
        <p14:creationId xmlns:p14="http://schemas.microsoft.com/office/powerpoint/2010/main" val="29819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9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0359632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8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1730214" y="1448312"/>
            <a:ext cx="6637563" cy="5191828"/>
          </a:xfrm>
        </p:spPr>
      </p:pic>
      <p:sp>
        <p:nvSpPr>
          <p:cNvPr id="34" name="TextBox 33">
            <a:extLst>
              <a:ext uri="{FF2B5EF4-FFF2-40B4-BE49-F238E27FC236}">
                <a16:creationId xmlns:a16="http://schemas.microsoft.com/office/drawing/2014/main" id="{C3F73C83-D357-496C-BB28-77B77ADCE124}"/>
              </a:ext>
            </a:extLst>
          </p:cNvPr>
          <p:cNvSpPr txBox="1"/>
          <p:nvPr/>
        </p:nvSpPr>
        <p:spPr>
          <a:xfrm>
            <a:off x="5371388" y="6627168"/>
            <a:ext cx="3047527" cy="230832"/>
          </a:xfrm>
          <a:prstGeom prst="rect">
            <a:avLst/>
          </a:prstGeom>
          <a:noFill/>
        </p:spPr>
        <p:txBody>
          <a:bodyPr wrap="square">
            <a:spAutoFit/>
          </a:bodyPr>
          <a:lstStyle/>
          <a:p>
            <a:r>
              <a:rPr lang="en-US" sz="900" dirty="0"/>
              <a:t>https://database.guide/what-is-a-database-schema/</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140</TotalTime>
  <Words>1566</Words>
  <Application>Microsoft Office PowerPoint</Application>
  <PresentationFormat>Widescreen</PresentationFormat>
  <Paragraphs>278</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Trebuchet MS</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SQL Severs Syntax</vt:lpstr>
      <vt:lpstr>Interface </vt:lpstr>
      <vt:lpstr>Today’s Data</vt:lpstr>
      <vt:lpstr>Basic SQL Commands</vt:lpstr>
      <vt:lpstr>Demo Agenda</vt:lpstr>
      <vt:lpstr>Import CSV</vt:lpstr>
      <vt:lpstr>Import CSV (cont.)</vt:lpstr>
      <vt:lpstr>Import CSV (cont.)</vt:lpstr>
      <vt:lpstr>Import CSV (cont.)</vt:lpstr>
      <vt:lpstr>Successful Import of CSV</vt:lpstr>
      <vt:lpstr>Select </vt:lpstr>
      <vt:lpstr>Where and Order by</vt:lpstr>
      <vt:lpstr>Create Table</vt:lpstr>
      <vt:lpstr>Refresh</vt:lpstr>
      <vt:lpstr>Insert data </vt:lpstr>
      <vt:lpstr>Insert data (alternative)</vt:lpstr>
      <vt:lpstr>Insert data (cont.)</vt:lpstr>
      <vt:lpstr>Joins and Alias</vt:lpstr>
      <vt:lpstr>Aggregate Functions</vt:lpstr>
      <vt:lpstr>Writing Query  </vt:lpstr>
      <vt:lpstr>Operation Order</vt:lpstr>
      <vt:lpstr>Save</vt:lpstr>
      <vt:lpstr>Activity</vt:lpstr>
      <vt:lpstr>Questions</vt:lpstr>
      <vt:lpstr>Answers</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4</cp:revision>
  <dcterms:created xsi:type="dcterms:W3CDTF">2021-10-04T00:33:40Z</dcterms:created>
  <dcterms:modified xsi:type="dcterms:W3CDTF">2021-11-07T02:48:20Z</dcterms:modified>
</cp:coreProperties>
</file>